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11.xml" ContentType="application/vnd.openxmlformats-officedocument.presentationml.notesSlide+xml"/>
  <Override PartName="/ppt/charts/chart15.xml" ContentType="application/vnd.openxmlformats-officedocument.drawingml.chart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6.xml" ContentType="application/vnd.openxmlformats-officedocument.drawingml.chart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charts/chart17.xml" ContentType="application/vnd.openxmlformats-officedocument.drawingml.chart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charts/chart18.xml" ContentType="application/vnd.openxmlformats-officedocument.drawingml.chart+xml"/>
  <Override PartName="/ppt/notesSlides/notesSlide17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18.xml" ContentType="application/vnd.openxmlformats-officedocument.presentationml.notesSlide+xml"/>
  <Override PartName="/ppt/charts/chart21.xml" ContentType="application/vnd.openxmlformats-officedocument.drawingml.chart+xml"/>
  <Override PartName="/ppt/notesSlides/notesSlide19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notesSlides/notesSlide20.xml" ContentType="application/vnd.openxmlformats-officedocument.presentationml.notesSl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notesSlides/notesSlide21.xml" ContentType="application/vnd.openxmlformats-officedocument.presentationml.notesSl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notesSlides/notesSlide22.xml" ContentType="application/vnd.openxmlformats-officedocument.presentationml.notesSlid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notesSlides/notesSlide23.xml" ContentType="application/vnd.openxmlformats-officedocument.presentationml.notesSlide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34.xml" ContentType="application/vnd.openxmlformats-officedocument.drawingml.chart+xml"/>
  <Override PartName="/ppt/notesSlides/notesSlide26.xml" ContentType="application/vnd.openxmlformats-officedocument.presentationml.notesSlide+xml"/>
  <Override PartName="/ppt/charts/chart35.xml" ContentType="application/vnd.openxmlformats-officedocument.drawingml.chart+xml"/>
  <Override PartName="/ppt/notesSlides/notesSlide27.xml" ContentType="application/vnd.openxmlformats-officedocument.presentationml.notesSlide+xml"/>
  <Override PartName="/ppt/charts/chart36.xml" ContentType="application/vnd.openxmlformats-officedocument.drawingml.chart+xml"/>
  <Override PartName="/ppt/notesSlides/notesSlide28.xml" ContentType="application/vnd.openxmlformats-officedocument.presentationml.notesSlide+xml"/>
  <Override PartName="/ppt/charts/chart37.xml" ContentType="application/vnd.openxmlformats-officedocument.drawingml.chart+xml"/>
  <Override PartName="/ppt/notesSlides/notesSlide29.xml" ContentType="application/vnd.openxmlformats-officedocument.presentationml.notesSlide+xml"/>
  <Override PartName="/ppt/charts/chart38.xml" ContentType="application/vnd.openxmlformats-officedocument.drawingml.chart+xml"/>
  <Override PartName="/ppt/notesSlides/notesSlide30.xml" ContentType="application/vnd.openxmlformats-officedocument.presentationml.notesSlide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notesSlides/notesSlide31.xml" ContentType="application/vnd.openxmlformats-officedocument.presentationml.notesSlide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4"/>
  </p:notesMasterIdLst>
  <p:handoutMasterIdLst>
    <p:handoutMasterId r:id="rId55"/>
  </p:handoutMasterIdLst>
  <p:sldIdLst>
    <p:sldId id="427" r:id="rId5"/>
    <p:sldId id="258" r:id="rId6"/>
    <p:sldId id="415" r:id="rId7"/>
    <p:sldId id="412" r:id="rId8"/>
    <p:sldId id="419" r:id="rId9"/>
    <p:sldId id="367" r:id="rId10"/>
    <p:sldId id="420" r:id="rId11"/>
    <p:sldId id="368" r:id="rId12"/>
    <p:sldId id="421" r:id="rId13"/>
    <p:sldId id="320" r:id="rId14"/>
    <p:sldId id="422" r:id="rId15"/>
    <p:sldId id="373" r:id="rId16"/>
    <p:sldId id="378" r:id="rId17"/>
    <p:sldId id="371" r:id="rId18"/>
    <p:sldId id="374" r:id="rId19"/>
    <p:sldId id="375" r:id="rId20"/>
    <p:sldId id="376" r:id="rId21"/>
    <p:sldId id="377" r:id="rId22"/>
    <p:sldId id="379" r:id="rId23"/>
    <p:sldId id="380" r:id="rId24"/>
    <p:sldId id="381" r:id="rId25"/>
    <p:sldId id="382" r:id="rId26"/>
    <p:sldId id="384" r:id="rId27"/>
    <p:sldId id="383" r:id="rId28"/>
    <p:sldId id="388" r:id="rId29"/>
    <p:sldId id="386" r:id="rId30"/>
    <p:sldId id="389" r:id="rId31"/>
    <p:sldId id="387" r:id="rId32"/>
    <p:sldId id="390" r:id="rId33"/>
    <p:sldId id="391" r:id="rId34"/>
    <p:sldId id="423" r:id="rId35"/>
    <p:sldId id="395" r:id="rId36"/>
    <p:sldId id="396" r:id="rId37"/>
    <p:sldId id="397" r:id="rId38"/>
    <p:sldId id="398" r:id="rId39"/>
    <p:sldId id="399" r:id="rId40"/>
    <p:sldId id="424" r:id="rId41"/>
    <p:sldId id="401" r:id="rId42"/>
    <p:sldId id="402" r:id="rId43"/>
    <p:sldId id="403" r:id="rId44"/>
    <p:sldId id="425" r:id="rId45"/>
    <p:sldId id="405" r:id="rId46"/>
    <p:sldId id="406" r:id="rId47"/>
    <p:sldId id="411" r:id="rId48"/>
    <p:sldId id="407" r:id="rId49"/>
    <p:sldId id="426" r:id="rId50"/>
    <p:sldId id="409" r:id="rId51"/>
    <p:sldId id="410" r:id="rId52"/>
    <p:sldId id="308" r:id="rId53"/>
  </p:sldIdLst>
  <p:sldSz cx="9144000" cy="6858000" type="screen4x3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C4D3"/>
    <a:srgbClr val="35A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35" autoAdjust="0"/>
    <p:restoredTop sz="92988" autoAdjust="0"/>
  </p:normalViewPr>
  <p:slideViewPr>
    <p:cSldViewPr showGuides="1">
      <p:cViewPr>
        <p:scale>
          <a:sx n="139" d="100"/>
          <a:sy n="139" d="100"/>
        </p:scale>
        <p:origin x="-1104" y="-512"/>
      </p:cViewPr>
      <p:guideLst>
        <p:guide orient="horz" pos="2832"/>
        <p:guide orient="horz" pos="4128"/>
        <p:guide orient="horz" pos="4224"/>
        <p:guide orient="horz" pos="1632"/>
        <p:guide pos="240"/>
        <p:guide pos="288"/>
        <p:guide pos="53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6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12.xlsx"/><Relationship Id="rId2" Type="http://schemas.openxmlformats.org/officeDocument/2006/relationships/chartUserShapes" Target="../drawings/drawing1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15.xlsx"/><Relationship Id="rId2" Type="http://schemas.openxmlformats.org/officeDocument/2006/relationships/chartUserShapes" Target="../drawings/drawing2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4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389697325299"/>
          <c:y val="0.0"/>
          <c:w val="0.452964215207971"/>
          <c:h val="1.0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Pt>
            <c:idx val="3"/>
            <c:bubble3D val="0"/>
            <c:explosion val="14"/>
            <c:spPr>
              <a:solidFill>
                <a:schemeClr val="accent4"/>
              </a:solidFill>
            </c:spPr>
          </c:dPt>
          <c:dLbls>
            <c:numFmt formatCode="#,##0" sourceLinked="0"/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Riceve ADV in generale</c:v>
                </c:pt>
                <c:pt idx="1">
                  <c:v>Non riceve ADV in generale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96.2840079628401</c:v>
                </c:pt>
                <c:pt idx="1">
                  <c:v>3.71599203715992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52"/>
      </c:doughnutChart>
    </c:plotArea>
    <c:legend>
      <c:legendPos val="r"/>
      <c:layout>
        <c:manualLayout>
          <c:xMode val="edge"/>
          <c:yMode val="edge"/>
          <c:x val="0.628545624880464"/>
          <c:y val="0.212938132733409"/>
          <c:w val="0.293947467092931"/>
          <c:h val="0.572020997375329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200"/>
      </a:pPr>
      <a:endParaRPr lang="it-I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143001670245765"/>
          <c:y val="0.0321637426900585"/>
          <c:w val="0.922528871391077"/>
          <c:h val="0.883723120136299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Molto spesso (4)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ADV super/iper</c:v>
                </c:pt>
                <c:pt idx="1">
                  <c:v>ADVelettronica/arredamento</c:v>
                </c:pt>
                <c:pt idx="2">
                  <c:v>ADV altri settori</c:v>
                </c:pt>
                <c:pt idx="3">
                  <c:v>Free Press*</c:v>
                </c:pt>
                <c:pt idx="4">
                  <c:v>Campioni Gratuiti*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54.6</c:v>
                </c:pt>
                <c:pt idx="1">
                  <c:v>32.7</c:v>
                </c:pt>
                <c:pt idx="2">
                  <c:v>29.2</c:v>
                </c:pt>
                <c:pt idx="3">
                  <c:v>4.3</c:v>
                </c:pt>
                <c:pt idx="4">
                  <c:v>8.0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Abbastanza spesso (3)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ADV super/iper</c:v>
                </c:pt>
                <c:pt idx="1">
                  <c:v>ADVelettronica/arredamento</c:v>
                </c:pt>
                <c:pt idx="2">
                  <c:v>ADV altri settori</c:v>
                </c:pt>
                <c:pt idx="3">
                  <c:v>Free Press*</c:v>
                </c:pt>
                <c:pt idx="4">
                  <c:v>Campioni Gratuiti*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38.7</c:v>
                </c:pt>
                <c:pt idx="1">
                  <c:v>38.6</c:v>
                </c:pt>
                <c:pt idx="2">
                  <c:v>16.0</c:v>
                </c:pt>
                <c:pt idx="3">
                  <c:v>15.9</c:v>
                </c:pt>
                <c:pt idx="4">
                  <c:v>4.0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Qualche volta (2)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ADV super/iper</c:v>
                </c:pt>
                <c:pt idx="1">
                  <c:v>ADVelettronica/arredamento</c:v>
                </c:pt>
                <c:pt idx="2">
                  <c:v>ADV altri settori</c:v>
                </c:pt>
                <c:pt idx="3">
                  <c:v>Free Press*</c:v>
                </c:pt>
                <c:pt idx="4">
                  <c:v>Campioni Gratuiti*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5.9</c:v>
                </c:pt>
                <c:pt idx="1">
                  <c:v>21.4</c:v>
                </c:pt>
                <c:pt idx="2">
                  <c:v>32.9</c:v>
                </c:pt>
                <c:pt idx="3">
                  <c:v>24.6</c:v>
                </c:pt>
                <c:pt idx="4">
                  <c:v>16.0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Raramente (1)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ADV super/iper</c:v>
                </c:pt>
                <c:pt idx="1">
                  <c:v>ADVelettronica/arredamento</c:v>
                </c:pt>
                <c:pt idx="2">
                  <c:v>ADV altri settori</c:v>
                </c:pt>
                <c:pt idx="3">
                  <c:v>Free Press*</c:v>
                </c:pt>
                <c:pt idx="4">
                  <c:v>Campioni Gratuiti*</c:v>
                </c:pt>
              </c:strCache>
            </c:strRef>
          </c:cat>
          <c:val>
            <c:numRef>
              <c:f>Sheet1!$E$2:$E$6</c:f>
              <c:numCache>
                <c:formatCode>0</c:formatCode>
                <c:ptCount val="5"/>
                <c:pt idx="0">
                  <c:v>0.8</c:v>
                </c:pt>
                <c:pt idx="1">
                  <c:v>7.2</c:v>
                </c:pt>
                <c:pt idx="2">
                  <c:v>21.9</c:v>
                </c:pt>
                <c:pt idx="3">
                  <c:v>55.1</c:v>
                </c:pt>
                <c:pt idx="4">
                  <c:v>72.0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shape val="cylinder"/>
        <c:axId val="581918632"/>
        <c:axId val="581907480"/>
        <c:axId val="0"/>
      </c:bar3DChart>
      <c:catAx>
        <c:axId val="5819186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/>
          <a:lstStyle/>
          <a:p>
            <a:pPr>
              <a:defRPr sz="1100" baseline="0"/>
            </a:pPr>
            <a:endParaRPr lang="it-IT"/>
          </a:p>
        </c:txPr>
        <c:crossAx val="5819074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8190748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581918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0158071457284"/>
          <c:y val="0.0533261960675968"/>
          <c:w val="0.0994168972121728"/>
          <c:h val="0.85825965833218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/>
      </a:pPr>
      <a:endParaRPr lang="it-I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143001670245765"/>
          <c:y val="0.0321637426900585"/>
          <c:w val="0.922528871391077"/>
          <c:h val="0.77284670197640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 conservo solo se interessa a me o a qualcuno della mia fa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ADV super/iper</c:v>
                </c:pt>
                <c:pt idx="1">
                  <c:v>ADVelettronica/arredamento</c:v>
                </c:pt>
                <c:pt idx="2">
                  <c:v>ADV altri settori</c:v>
                </c:pt>
                <c:pt idx="3">
                  <c:v>Free Press*</c:v>
                </c:pt>
                <c:pt idx="4">
                  <c:v>Campioni Gratuiti*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35.5</c:v>
                </c:pt>
                <c:pt idx="1">
                  <c:v>32.9</c:v>
                </c:pt>
                <c:pt idx="2">
                  <c:v>27.8</c:v>
                </c:pt>
                <c:pt idx="3">
                  <c:v>15.9</c:v>
                </c:pt>
                <c:pt idx="4">
                  <c:v>32.0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 conservo e poi lo porto con me nel punto vendita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ADV super/iper</c:v>
                </c:pt>
                <c:pt idx="1">
                  <c:v>ADVelettronica/arredamento</c:v>
                </c:pt>
                <c:pt idx="2">
                  <c:v>ADV altri settori</c:v>
                </c:pt>
                <c:pt idx="3">
                  <c:v>Free Press*</c:v>
                </c:pt>
                <c:pt idx="4">
                  <c:v>Campioni Gratuiti*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13.2</c:v>
                </c:pt>
                <c:pt idx="1">
                  <c:v>5.5</c:v>
                </c:pt>
                <c:pt idx="2">
                  <c:v>2.8</c:v>
                </c:pt>
                <c:pt idx="3">
                  <c:v>2.9</c:v>
                </c:pt>
                <c:pt idx="4">
                  <c:v>4.0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 ricordo e lo cerco nel punto vendita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ADV super/iper</c:v>
                </c:pt>
                <c:pt idx="1">
                  <c:v>ADVelettronica/arredamento</c:v>
                </c:pt>
                <c:pt idx="2">
                  <c:v>ADV altri settori</c:v>
                </c:pt>
                <c:pt idx="3">
                  <c:v>Free Press*</c:v>
                </c:pt>
                <c:pt idx="4">
                  <c:v>Campioni Gratuiti*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9.0</c:v>
                </c:pt>
                <c:pt idx="1">
                  <c:v>5.3</c:v>
                </c:pt>
                <c:pt idx="2">
                  <c:v>1.6</c:v>
                </c:pt>
                <c:pt idx="3">
                  <c:v>1.4</c:v>
                </c:pt>
                <c:pt idx="4">
                  <c:v>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Lo guardo e poi butto via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ADV super/iper</c:v>
                </c:pt>
                <c:pt idx="1">
                  <c:v>ADVelettronica/arredamento</c:v>
                </c:pt>
                <c:pt idx="2">
                  <c:v>ADV altri settori</c:v>
                </c:pt>
                <c:pt idx="3">
                  <c:v>Free Press*</c:v>
                </c:pt>
                <c:pt idx="4">
                  <c:v>Campioni Gratuiti*</c:v>
                </c:pt>
              </c:strCache>
            </c:strRef>
          </c:cat>
          <c:val>
            <c:numRef>
              <c:f>Sheet1!$E$2:$E$6</c:f>
              <c:numCache>
                <c:formatCode>0</c:formatCode>
                <c:ptCount val="5"/>
                <c:pt idx="0">
                  <c:v>33.7</c:v>
                </c:pt>
                <c:pt idx="1">
                  <c:v>42.0</c:v>
                </c:pt>
                <c:pt idx="2">
                  <c:v>45.0</c:v>
                </c:pt>
                <c:pt idx="3">
                  <c:v>65.2</c:v>
                </c:pt>
                <c:pt idx="4">
                  <c:v>56.0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Non guardo nulla, butto tutto via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ADV super/iper</c:v>
                </c:pt>
                <c:pt idx="1">
                  <c:v>ADVelettronica/arredamento</c:v>
                </c:pt>
                <c:pt idx="2">
                  <c:v>ADV altri settori</c:v>
                </c:pt>
                <c:pt idx="3">
                  <c:v>Free Press*</c:v>
                </c:pt>
                <c:pt idx="4">
                  <c:v>Campioni Gratuiti*</c:v>
                </c:pt>
              </c:strCache>
            </c:strRef>
          </c:cat>
          <c:val>
            <c:numRef>
              <c:f>Sheet1!$F$2:$F$6</c:f>
              <c:numCache>
                <c:formatCode>0</c:formatCode>
                <c:ptCount val="5"/>
                <c:pt idx="0">
                  <c:v>8.6</c:v>
                </c:pt>
                <c:pt idx="1">
                  <c:v>14.4</c:v>
                </c:pt>
                <c:pt idx="2">
                  <c:v>22.8</c:v>
                </c:pt>
                <c:pt idx="3">
                  <c:v>14.5</c:v>
                </c:pt>
                <c:pt idx="4">
                  <c:v>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shape val="cylinder"/>
        <c:axId val="581765560"/>
        <c:axId val="581768504"/>
        <c:axId val="0"/>
      </c:bar3DChart>
      <c:catAx>
        <c:axId val="5817655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/>
          <a:lstStyle/>
          <a:p>
            <a:pPr>
              <a:defRPr sz="1100" baseline="0"/>
            </a:pPr>
            <a:endParaRPr lang="it-IT"/>
          </a:p>
        </c:txPr>
        <c:crossAx val="581768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8176850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5817655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348529237899317"/>
          <c:y val="0.884965161429795"/>
          <c:w val="0.867231089357074"/>
          <c:h val="0.099195345433985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/>
      </a:pPr>
      <a:endParaRPr lang="it-I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143001670245765"/>
          <c:y val="0.0321637426900585"/>
          <c:w val="0.922528871391077"/>
          <c:h val="0.77284670197640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 conservo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00150150150150151"/>
                  <c:y val="0.02639915522703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0150150150150151"/>
                  <c:y val="0.03695881731784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ADV super/iper</c:v>
                </c:pt>
                <c:pt idx="1">
                  <c:v>ADVelettronica/arredamento</c:v>
                </c:pt>
                <c:pt idx="2">
                  <c:v>ADV altri settori</c:v>
                </c:pt>
                <c:pt idx="3">
                  <c:v>Free Press*</c:v>
                </c:pt>
                <c:pt idx="4">
                  <c:v>Campioni Gratuiti*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48.7</c:v>
                </c:pt>
                <c:pt idx="1">
                  <c:v>38.3</c:v>
                </c:pt>
                <c:pt idx="2">
                  <c:v>30.6</c:v>
                </c:pt>
                <c:pt idx="3">
                  <c:v>18.8</c:v>
                </c:pt>
                <c:pt idx="4">
                  <c:v>36.0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 ricordo e lo cerco nel pdv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ADV super/iper</c:v>
                </c:pt>
                <c:pt idx="1">
                  <c:v>ADVelettronica/arredamento</c:v>
                </c:pt>
                <c:pt idx="2">
                  <c:v>ADV altri settori</c:v>
                </c:pt>
                <c:pt idx="3">
                  <c:v>Free Press*</c:v>
                </c:pt>
                <c:pt idx="4">
                  <c:v>Campioni Gratuiti*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9.0</c:v>
                </c:pt>
                <c:pt idx="1">
                  <c:v>5.3</c:v>
                </c:pt>
                <c:pt idx="2">
                  <c:v>1.6</c:v>
                </c:pt>
                <c:pt idx="3">
                  <c:v>1.4</c:v>
                </c:pt>
                <c:pt idx="4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 butto via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1"/>
              <c:layout>
                <c:manualLayout>
                  <c:x val="-0.003003003003003"/>
                  <c:y val="-0.05543822597676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0150150150150151"/>
                  <c:y val="-0.1082365364308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03003003003003"/>
                  <c:y val="-0.153115100316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030030030030029"/>
                  <c:y val="-0.09503695881731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ADV super/iper</c:v>
                </c:pt>
                <c:pt idx="1">
                  <c:v>ADVelettronica/arredamento</c:v>
                </c:pt>
                <c:pt idx="2">
                  <c:v>ADV altri settori</c:v>
                </c:pt>
                <c:pt idx="3">
                  <c:v>Free Press*</c:v>
                </c:pt>
                <c:pt idx="4">
                  <c:v>Campioni Gratuiti*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42.2</c:v>
                </c:pt>
                <c:pt idx="1">
                  <c:v>56.4</c:v>
                </c:pt>
                <c:pt idx="2">
                  <c:v>67.8</c:v>
                </c:pt>
                <c:pt idx="3">
                  <c:v>79.7</c:v>
                </c:pt>
                <c:pt idx="4">
                  <c:v>64.0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shape val="cylinder"/>
        <c:axId val="581662744"/>
        <c:axId val="581665832"/>
        <c:axId val="0"/>
      </c:bar3DChart>
      <c:catAx>
        <c:axId val="5816627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/>
          <a:lstStyle/>
          <a:p>
            <a:pPr>
              <a:defRPr sz="1200"/>
            </a:pPr>
            <a:endParaRPr lang="it-IT"/>
          </a:p>
        </c:txPr>
        <c:crossAx val="5816658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8166583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581662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9973043910052"/>
          <c:y val="0.0484750850177519"/>
          <c:w val="0.0910179470809392"/>
          <c:h val="0.728815197598718"/>
        </c:manualLayout>
      </c:layout>
      <c:overlay val="0"/>
      <c:txPr>
        <a:bodyPr/>
        <a:lstStyle/>
        <a:p>
          <a:pPr>
            <a:defRPr sz="12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050"/>
      </a:pPr>
      <a:endParaRPr lang="it-IT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143001670245765"/>
          <c:y val="0.0321637426900585"/>
          <c:w val="0.922528871391077"/>
          <c:h val="0.77284670197640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 conservo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00150150150150151"/>
                  <c:y val="0.02639915522703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0150150150150151"/>
                  <c:y val="0.03695881731784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ADV super/iper</c:v>
                </c:pt>
                <c:pt idx="1">
                  <c:v>ADVelettronica/arredamento</c:v>
                </c:pt>
                <c:pt idx="2">
                  <c:v>ADV altri settori</c:v>
                </c:pt>
                <c:pt idx="3">
                  <c:v>Free Press*</c:v>
                </c:pt>
                <c:pt idx="4">
                  <c:v>Campioni Gratuiti*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48.7</c:v>
                </c:pt>
                <c:pt idx="1">
                  <c:v>38.3</c:v>
                </c:pt>
                <c:pt idx="2">
                  <c:v>30.6</c:v>
                </c:pt>
                <c:pt idx="3">
                  <c:v>18.8</c:v>
                </c:pt>
                <c:pt idx="4">
                  <c:v>36.0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 ricordo e lo cerco nel pdv</c:v>
                </c:pt>
              </c:strCache>
            </c:strRef>
          </c:tx>
          <c:spPr>
            <a:noFill/>
          </c:spPr>
          <c:invertIfNegative val="0"/>
          <c:cat>
            <c:strRef>
              <c:f>Sheet1!$A$2:$A$6</c:f>
              <c:strCache>
                <c:ptCount val="5"/>
                <c:pt idx="0">
                  <c:v>ADV super/iper</c:v>
                </c:pt>
                <c:pt idx="1">
                  <c:v>ADVelettronica/arredamento</c:v>
                </c:pt>
                <c:pt idx="2">
                  <c:v>ADV altri settori</c:v>
                </c:pt>
                <c:pt idx="3">
                  <c:v>Free Press*</c:v>
                </c:pt>
                <c:pt idx="4">
                  <c:v>Campioni Gratuiti*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9.0</c:v>
                </c:pt>
                <c:pt idx="1">
                  <c:v>5.3</c:v>
                </c:pt>
                <c:pt idx="2">
                  <c:v>1.6</c:v>
                </c:pt>
                <c:pt idx="3">
                  <c:v>1.4</c:v>
                </c:pt>
                <c:pt idx="4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 butto via</c:v>
                </c:pt>
              </c:strCache>
            </c:strRef>
          </c:tx>
          <c:spPr>
            <a:noFill/>
          </c:spPr>
          <c:invertIfNegative val="0"/>
          <c:cat>
            <c:strRef>
              <c:f>Sheet1!$A$2:$A$6</c:f>
              <c:strCache>
                <c:ptCount val="5"/>
                <c:pt idx="0">
                  <c:v>ADV super/iper</c:v>
                </c:pt>
                <c:pt idx="1">
                  <c:v>ADVelettronica/arredamento</c:v>
                </c:pt>
                <c:pt idx="2">
                  <c:v>ADV altri settori</c:v>
                </c:pt>
                <c:pt idx="3">
                  <c:v>Free Press*</c:v>
                </c:pt>
                <c:pt idx="4">
                  <c:v>Campioni Gratuiti*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42.2</c:v>
                </c:pt>
                <c:pt idx="1">
                  <c:v>56.4</c:v>
                </c:pt>
                <c:pt idx="2">
                  <c:v>67.8</c:v>
                </c:pt>
                <c:pt idx="3">
                  <c:v>79.7</c:v>
                </c:pt>
                <c:pt idx="4">
                  <c:v>64.0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shape val="cylinder"/>
        <c:axId val="581510264"/>
        <c:axId val="581513240"/>
        <c:axId val="0"/>
      </c:bar3DChart>
      <c:catAx>
        <c:axId val="581510264"/>
        <c:scaling>
          <c:orientation val="minMax"/>
        </c:scaling>
        <c:delete val="1"/>
        <c:axPos val="b"/>
        <c:majorTickMark val="out"/>
        <c:minorTickMark val="none"/>
        <c:tickLblPos val="none"/>
        <c:crossAx val="581513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8151324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581510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0"/>
      </a:pPr>
      <a:endParaRPr lang="it-IT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143001670245765"/>
          <c:y val="0.0321637426900585"/>
          <c:w val="0.922528871391077"/>
          <c:h val="0.883723120136299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giorno</c:v>
                </c:pt>
              </c:strCache>
            </c:strRef>
          </c:tx>
          <c:invertIfNegative val="0"/>
          <c:dLbls>
            <c:dLbl>
              <c:idx val="4"/>
              <c:delete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ADV super/iper</c:v>
                </c:pt>
                <c:pt idx="1">
                  <c:v>ADVelettronica/arredamento</c:v>
                </c:pt>
                <c:pt idx="2">
                  <c:v>ADV altri settori</c:v>
                </c:pt>
                <c:pt idx="3">
                  <c:v>Free Press*</c:v>
                </c:pt>
                <c:pt idx="4">
                  <c:v>Campioni Gratuiti*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3.6</c:v>
                </c:pt>
                <c:pt idx="1">
                  <c:v>8.200000000000001</c:v>
                </c:pt>
                <c:pt idx="2">
                  <c:v>13.1</c:v>
                </c:pt>
                <c:pt idx="3">
                  <c:v>15.4</c:v>
                </c:pt>
                <c:pt idx="4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Meno di 1 settimana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ADV super/iper</c:v>
                </c:pt>
                <c:pt idx="1">
                  <c:v>ADVelettronica/arredamento</c:v>
                </c:pt>
                <c:pt idx="2">
                  <c:v>ADV altri settori</c:v>
                </c:pt>
                <c:pt idx="3">
                  <c:v>Free Press*</c:v>
                </c:pt>
                <c:pt idx="4">
                  <c:v>Campioni Gratuiti*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31.4</c:v>
                </c:pt>
                <c:pt idx="1">
                  <c:v>29.8</c:v>
                </c:pt>
                <c:pt idx="2">
                  <c:v>29.5</c:v>
                </c:pt>
                <c:pt idx="3">
                  <c:v>15.4</c:v>
                </c:pt>
                <c:pt idx="4">
                  <c:v>11.1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 settimana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ADV super/iper</c:v>
                </c:pt>
                <c:pt idx="1">
                  <c:v>ADVelettronica/arredamento</c:v>
                </c:pt>
                <c:pt idx="2">
                  <c:v>ADV altri settori</c:v>
                </c:pt>
                <c:pt idx="3">
                  <c:v>Free Press*</c:v>
                </c:pt>
                <c:pt idx="4">
                  <c:v>Campioni Gratuiti*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47.1</c:v>
                </c:pt>
                <c:pt idx="1">
                  <c:v>40.4</c:v>
                </c:pt>
                <c:pt idx="2">
                  <c:v>40.9</c:v>
                </c:pt>
                <c:pt idx="3">
                  <c:v>53.8</c:v>
                </c:pt>
                <c:pt idx="4">
                  <c:v>88.9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Circa 2 settimane</c:v>
                </c:pt>
              </c:strCache>
            </c:strRef>
          </c:tx>
          <c:invertIfNegative val="0"/>
          <c:dLbls>
            <c:dLbl>
              <c:idx val="4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ADV super/iper</c:v>
                </c:pt>
                <c:pt idx="1">
                  <c:v>ADVelettronica/arredamento</c:v>
                </c:pt>
                <c:pt idx="2">
                  <c:v>ADV altri settori</c:v>
                </c:pt>
                <c:pt idx="3">
                  <c:v>Free Press*</c:v>
                </c:pt>
                <c:pt idx="4">
                  <c:v>Campioni Gratuiti*</c:v>
                </c:pt>
              </c:strCache>
            </c:strRef>
          </c:cat>
          <c:val>
            <c:numRef>
              <c:f>Sheet1!$E$2:$E$6</c:f>
              <c:numCache>
                <c:formatCode>0</c:formatCode>
                <c:ptCount val="5"/>
                <c:pt idx="0">
                  <c:v>13.8</c:v>
                </c:pt>
                <c:pt idx="1">
                  <c:v>16.2</c:v>
                </c:pt>
                <c:pt idx="2">
                  <c:v>11.4</c:v>
                </c:pt>
                <c:pt idx="3">
                  <c:v>7.7</c:v>
                </c:pt>
                <c:pt idx="4">
                  <c:v>0.0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Più di 2 settimane</c:v>
                </c:pt>
              </c:strCache>
            </c:strRef>
          </c:tx>
          <c:invertIfNegative val="0"/>
          <c:dLbls>
            <c:dLbl>
              <c:idx val="4"/>
              <c:delete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ADV super/iper</c:v>
                </c:pt>
                <c:pt idx="1">
                  <c:v>ADVelettronica/arredamento</c:v>
                </c:pt>
                <c:pt idx="2">
                  <c:v>ADV altri settori</c:v>
                </c:pt>
                <c:pt idx="3">
                  <c:v>Free Press*</c:v>
                </c:pt>
                <c:pt idx="4">
                  <c:v>Campioni Gratuiti*</c:v>
                </c:pt>
              </c:strCache>
            </c:strRef>
          </c:cat>
          <c:val>
            <c:numRef>
              <c:f>Sheet1!$F$2:$F$6</c:f>
              <c:numCache>
                <c:formatCode>0</c:formatCode>
                <c:ptCount val="5"/>
                <c:pt idx="0">
                  <c:v>4.1</c:v>
                </c:pt>
                <c:pt idx="1">
                  <c:v>5.3</c:v>
                </c:pt>
                <c:pt idx="2">
                  <c:v>5.1</c:v>
                </c:pt>
                <c:pt idx="3">
                  <c:v>7.7</c:v>
                </c:pt>
                <c:pt idx="4">
                  <c:v>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shape val="cylinder"/>
        <c:axId val="581427208"/>
        <c:axId val="581417272"/>
        <c:axId val="0"/>
      </c:bar3DChart>
      <c:catAx>
        <c:axId val="5814272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it-IT"/>
          </a:p>
        </c:txPr>
        <c:crossAx val="5814172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8141727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581427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0158071457284"/>
          <c:y val="0.0533261960675968"/>
          <c:w val="0.099841928542716"/>
          <c:h val="0.84774442257218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/>
      </a:pPr>
      <a:endParaRPr lang="it-IT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143001670245765"/>
          <c:y val="0.0321637426900585"/>
          <c:w val="0.922528871391077"/>
          <c:h val="0.77284670197640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Molto spesso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00150150150150151"/>
                  <c:y val="0.02639915522703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0150150150150151"/>
                  <c:y val="0.03695881731784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ADV super/iper</c:v>
                </c:pt>
                <c:pt idx="1">
                  <c:v>ADVelettronica/arredamento</c:v>
                </c:pt>
                <c:pt idx="2">
                  <c:v>ADV altri settori</c:v>
                </c:pt>
                <c:pt idx="3">
                  <c:v>Free Press*</c:v>
                </c:pt>
                <c:pt idx="4">
                  <c:v>Campioni Gratuiti*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10.9</c:v>
                </c:pt>
                <c:pt idx="1">
                  <c:v>2.9</c:v>
                </c:pt>
                <c:pt idx="2">
                  <c:v>0.9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Abbastanza spesso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ADV super/iper</c:v>
                </c:pt>
                <c:pt idx="1">
                  <c:v>ADVelettronica/arredamento</c:v>
                </c:pt>
                <c:pt idx="2">
                  <c:v>ADV altri settori</c:v>
                </c:pt>
                <c:pt idx="3">
                  <c:v>Free Press*</c:v>
                </c:pt>
                <c:pt idx="4">
                  <c:v>Campioni Gratuiti*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34.1</c:v>
                </c:pt>
                <c:pt idx="1">
                  <c:v>15.7</c:v>
                </c:pt>
                <c:pt idx="2">
                  <c:v>7.3</c:v>
                </c:pt>
                <c:pt idx="3">
                  <c:v>7.2</c:v>
                </c:pt>
                <c:pt idx="4">
                  <c:v>12.0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Qualche volta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ADV super/iper</c:v>
                </c:pt>
                <c:pt idx="1">
                  <c:v>ADVelettronica/arredamento</c:v>
                </c:pt>
                <c:pt idx="2">
                  <c:v>ADV altri settori</c:v>
                </c:pt>
                <c:pt idx="3">
                  <c:v>Free Press*</c:v>
                </c:pt>
                <c:pt idx="4">
                  <c:v>Campioni Gratuiti*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34.7</c:v>
                </c:pt>
                <c:pt idx="1">
                  <c:v>38.7</c:v>
                </c:pt>
                <c:pt idx="2">
                  <c:v>32.2</c:v>
                </c:pt>
                <c:pt idx="3">
                  <c:v>29.0</c:v>
                </c:pt>
                <c:pt idx="4">
                  <c:v>20.0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Raramente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ADV super/iper</c:v>
                </c:pt>
                <c:pt idx="1">
                  <c:v>ADVelettronica/arredamento</c:v>
                </c:pt>
                <c:pt idx="2">
                  <c:v>ADV altri settori</c:v>
                </c:pt>
                <c:pt idx="3">
                  <c:v>Free Press*</c:v>
                </c:pt>
                <c:pt idx="4">
                  <c:v>Campioni Gratuiti*</c:v>
                </c:pt>
              </c:strCache>
            </c:strRef>
          </c:cat>
          <c:val>
            <c:numRef>
              <c:f>Sheet1!$E$2:$E$6</c:f>
              <c:numCache>
                <c:formatCode>0</c:formatCode>
                <c:ptCount val="5"/>
                <c:pt idx="0">
                  <c:v>20.3</c:v>
                </c:pt>
                <c:pt idx="1">
                  <c:v>42.7</c:v>
                </c:pt>
                <c:pt idx="2">
                  <c:v>59.7</c:v>
                </c:pt>
                <c:pt idx="3">
                  <c:v>63.8</c:v>
                </c:pt>
                <c:pt idx="4">
                  <c:v>68.0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shape val="cylinder"/>
        <c:axId val="581275176"/>
        <c:axId val="581272104"/>
        <c:axId val="0"/>
      </c:bar3DChart>
      <c:catAx>
        <c:axId val="5812751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/>
          <a:lstStyle/>
          <a:p>
            <a:pPr>
              <a:defRPr sz="1000"/>
            </a:pPr>
            <a:endParaRPr lang="it-IT"/>
          </a:p>
        </c:txPr>
        <c:crossAx val="5812721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8127210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581275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9973043910052"/>
          <c:y val="0.0484750850177519"/>
          <c:w val="0.100026956089948"/>
          <c:h val="0.746480805527609"/>
        </c:manualLayout>
      </c:layout>
      <c:overlay val="0"/>
      <c:txPr>
        <a:bodyPr/>
        <a:lstStyle/>
        <a:p>
          <a:pPr>
            <a:defRPr sz="11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050"/>
      </a:pPr>
      <a:endParaRPr lang="it-IT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Molto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ADV super/iper</c:v>
                </c:pt>
                <c:pt idx="1">
                  <c:v>ADV elettronica/arredamento</c:v>
                </c:pt>
                <c:pt idx="2">
                  <c:v>ADV altri settori</c:v>
                </c:pt>
                <c:pt idx="3">
                  <c:v>Free Press*</c:v>
                </c:pt>
                <c:pt idx="4">
                  <c:v>Campioni Gratuiti*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30.8</c:v>
                </c:pt>
                <c:pt idx="1">
                  <c:v>28.0</c:v>
                </c:pt>
                <c:pt idx="2">
                  <c:v>27.0</c:v>
                </c:pt>
                <c:pt idx="3">
                  <c:v>26.1</c:v>
                </c:pt>
                <c:pt idx="4">
                  <c:v>24.0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35A147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ADV super/iper</c:v>
                </c:pt>
                <c:pt idx="1">
                  <c:v>ADV elettronica/arredamento</c:v>
                </c:pt>
                <c:pt idx="2">
                  <c:v>ADV altri settori</c:v>
                </c:pt>
                <c:pt idx="3">
                  <c:v>Free Press*</c:v>
                </c:pt>
                <c:pt idx="4">
                  <c:v>Campioni Gratuiti*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55.4</c:v>
                </c:pt>
                <c:pt idx="1">
                  <c:v>52.2</c:v>
                </c:pt>
                <c:pt idx="2">
                  <c:v>45.7</c:v>
                </c:pt>
                <c:pt idx="3">
                  <c:v>39.1</c:v>
                </c:pt>
                <c:pt idx="4">
                  <c:v>32.0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Così così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ADV super/iper</c:v>
                </c:pt>
                <c:pt idx="1">
                  <c:v>ADV elettronica/arredamento</c:v>
                </c:pt>
                <c:pt idx="2">
                  <c:v>ADV altri settori</c:v>
                </c:pt>
                <c:pt idx="3">
                  <c:v>Free Press*</c:v>
                </c:pt>
                <c:pt idx="4">
                  <c:v>Campioni Gratuiti*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8.3</c:v>
                </c:pt>
                <c:pt idx="1">
                  <c:v>11.6</c:v>
                </c:pt>
                <c:pt idx="2">
                  <c:v>16.0</c:v>
                </c:pt>
                <c:pt idx="3">
                  <c:v>29.0</c:v>
                </c:pt>
                <c:pt idx="4">
                  <c:v>36.0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ADV super/iper</c:v>
                </c:pt>
                <c:pt idx="1">
                  <c:v>ADV elettronica/arredamento</c:v>
                </c:pt>
                <c:pt idx="2">
                  <c:v>ADV altri settori</c:v>
                </c:pt>
                <c:pt idx="3">
                  <c:v>Free Press*</c:v>
                </c:pt>
                <c:pt idx="4">
                  <c:v>Campioni Gratuiti*</c:v>
                </c:pt>
              </c:strCache>
            </c:strRef>
          </c:cat>
          <c:val>
            <c:numRef>
              <c:f>Sheet1!$E$2:$E$6</c:f>
              <c:numCache>
                <c:formatCode>0</c:formatCode>
                <c:ptCount val="5"/>
                <c:pt idx="0">
                  <c:v>3.1</c:v>
                </c:pt>
                <c:pt idx="1">
                  <c:v>4.7</c:v>
                </c:pt>
                <c:pt idx="2">
                  <c:v>5.7</c:v>
                </c:pt>
                <c:pt idx="3">
                  <c:v>2.9</c:v>
                </c:pt>
                <c:pt idx="4">
                  <c:v>0.0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ADV super/iper</c:v>
                </c:pt>
                <c:pt idx="1">
                  <c:v>ADV elettronica/arredamento</c:v>
                </c:pt>
                <c:pt idx="2">
                  <c:v>ADV altri settori</c:v>
                </c:pt>
                <c:pt idx="3">
                  <c:v>Free Press*</c:v>
                </c:pt>
                <c:pt idx="4">
                  <c:v>Campioni Gratuiti*</c:v>
                </c:pt>
              </c:strCache>
            </c:strRef>
          </c:cat>
          <c:val>
            <c:numRef>
              <c:f>Sheet1!$F$2:$F$6</c:f>
              <c:numCache>
                <c:formatCode>0</c:formatCode>
                <c:ptCount val="5"/>
                <c:pt idx="0">
                  <c:v>2.4</c:v>
                </c:pt>
                <c:pt idx="1">
                  <c:v>3.4</c:v>
                </c:pt>
                <c:pt idx="2">
                  <c:v>5.6</c:v>
                </c:pt>
                <c:pt idx="3">
                  <c:v>2.9</c:v>
                </c:pt>
                <c:pt idx="4">
                  <c:v>8.0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shape val="cylinder"/>
        <c:axId val="581158232"/>
        <c:axId val="581161144"/>
        <c:axId val="0"/>
      </c:bar3DChart>
      <c:catAx>
        <c:axId val="581158232"/>
        <c:scaling>
          <c:orientation val="maxMin"/>
        </c:scaling>
        <c:delete val="0"/>
        <c:axPos val="l"/>
        <c:majorTickMark val="out"/>
        <c:minorTickMark val="none"/>
        <c:tickLblPos val="nextTo"/>
        <c:crossAx val="581161144"/>
        <c:crosses val="autoZero"/>
        <c:auto val="1"/>
        <c:lblAlgn val="ctr"/>
        <c:lblOffset val="100"/>
        <c:noMultiLvlLbl val="0"/>
      </c:catAx>
      <c:valAx>
        <c:axId val="58116114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5811582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73174952395658"/>
          <c:y val="0.92026069376463"/>
          <c:w val="0.726825047604346"/>
          <c:h val="0.052844183781151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it-IT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Molto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Chiarezza</c:v>
                </c:pt>
                <c:pt idx="1">
                  <c:v>Completezza di informazioni</c:v>
                </c:pt>
                <c:pt idx="2">
                  <c:v>Utilità</c:v>
                </c:pt>
                <c:pt idx="3">
                  <c:v>Efficacia sul ricordo</c:v>
                </c:pt>
                <c:pt idx="4">
                  <c:v>Influenza su acquisti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22.8</c:v>
                </c:pt>
                <c:pt idx="1">
                  <c:v>19.2</c:v>
                </c:pt>
                <c:pt idx="2">
                  <c:v>22.0</c:v>
                </c:pt>
                <c:pt idx="3">
                  <c:v>17.8</c:v>
                </c:pt>
                <c:pt idx="4">
                  <c:v>11.9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35A147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Chiarezza</c:v>
                </c:pt>
                <c:pt idx="1">
                  <c:v>Completezza di informazioni</c:v>
                </c:pt>
                <c:pt idx="2">
                  <c:v>Utilità</c:v>
                </c:pt>
                <c:pt idx="3">
                  <c:v>Efficacia sul ricordo</c:v>
                </c:pt>
                <c:pt idx="4">
                  <c:v>Influenza su acquisti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50.6</c:v>
                </c:pt>
                <c:pt idx="1">
                  <c:v>49.3</c:v>
                </c:pt>
                <c:pt idx="2">
                  <c:v>44.1</c:v>
                </c:pt>
                <c:pt idx="3">
                  <c:v>45.7</c:v>
                </c:pt>
                <c:pt idx="4">
                  <c:v>35.8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Così così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Chiarezza</c:v>
                </c:pt>
                <c:pt idx="1">
                  <c:v>Completezza di informazioni</c:v>
                </c:pt>
                <c:pt idx="2">
                  <c:v>Utilità</c:v>
                </c:pt>
                <c:pt idx="3">
                  <c:v>Efficacia sul ricordo</c:v>
                </c:pt>
                <c:pt idx="4">
                  <c:v>Influenza su acquisti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12.8</c:v>
                </c:pt>
                <c:pt idx="1">
                  <c:v>18.2</c:v>
                </c:pt>
                <c:pt idx="2">
                  <c:v>12.7</c:v>
                </c:pt>
                <c:pt idx="3">
                  <c:v>13.9</c:v>
                </c:pt>
                <c:pt idx="4">
                  <c:v>20.0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Chiarezza</c:v>
                </c:pt>
                <c:pt idx="1">
                  <c:v>Completezza di informazioni</c:v>
                </c:pt>
                <c:pt idx="2">
                  <c:v>Utilità</c:v>
                </c:pt>
                <c:pt idx="3">
                  <c:v>Efficacia sul ricordo</c:v>
                </c:pt>
                <c:pt idx="4">
                  <c:v>Influenza su acquisti</c:v>
                </c:pt>
              </c:strCache>
            </c:strRef>
          </c:cat>
          <c:val>
            <c:numRef>
              <c:f>Sheet1!$E$2:$E$6</c:f>
              <c:numCache>
                <c:formatCode>0</c:formatCode>
                <c:ptCount val="5"/>
                <c:pt idx="0">
                  <c:v>8.6</c:v>
                </c:pt>
                <c:pt idx="1">
                  <c:v>8.4</c:v>
                </c:pt>
                <c:pt idx="2">
                  <c:v>13.4</c:v>
                </c:pt>
                <c:pt idx="3">
                  <c:v>10.1</c:v>
                </c:pt>
                <c:pt idx="4">
                  <c:v>16.1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Chiarezza</c:v>
                </c:pt>
                <c:pt idx="1">
                  <c:v>Completezza di informazioni</c:v>
                </c:pt>
                <c:pt idx="2">
                  <c:v>Utilità</c:v>
                </c:pt>
                <c:pt idx="3">
                  <c:v>Efficacia sul ricordo</c:v>
                </c:pt>
                <c:pt idx="4">
                  <c:v>Influenza su acquisti</c:v>
                </c:pt>
              </c:strCache>
            </c:strRef>
          </c:cat>
          <c:val>
            <c:numRef>
              <c:f>Sheet1!$F$2:$F$6</c:f>
              <c:numCache>
                <c:formatCode>0</c:formatCode>
                <c:ptCount val="5"/>
                <c:pt idx="0">
                  <c:v>5.3</c:v>
                </c:pt>
                <c:pt idx="1">
                  <c:v>4.9</c:v>
                </c:pt>
                <c:pt idx="2">
                  <c:v>7.9</c:v>
                </c:pt>
                <c:pt idx="3">
                  <c:v>12.6</c:v>
                </c:pt>
                <c:pt idx="4">
                  <c:v>16.1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shape val="cylinder"/>
        <c:axId val="570101240"/>
        <c:axId val="570104152"/>
        <c:axId val="0"/>
      </c:bar3DChart>
      <c:catAx>
        <c:axId val="570101240"/>
        <c:scaling>
          <c:orientation val="maxMin"/>
        </c:scaling>
        <c:delete val="0"/>
        <c:axPos val="l"/>
        <c:majorTickMark val="out"/>
        <c:minorTickMark val="none"/>
        <c:tickLblPos val="nextTo"/>
        <c:crossAx val="570104152"/>
        <c:crosses val="autoZero"/>
        <c:auto val="1"/>
        <c:lblAlgn val="ctr"/>
        <c:lblOffset val="100"/>
        <c:noMultiLvlLbl val="0"/>
      </c:catAx>
      <c:valAx>
        <c:axId val="57010415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5701012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43763187689774"/>
          <c:y val="0.881600982222583"/>
          <c:w val="0.756236812310227"/>
          <c:h val="0.052844183781151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it-IT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Molto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Mi da informazioni utili</c:v>
                </c:pt>
                <c:pt idx="1">
                  <c:v>È una forma di pubblicità che mi permette di risparmiare</c:v>
                </c:pt>
                <c:pt idx="2">
                  <c:v>È una forma di pubblicità non invadente</c:v>
                </c:pt>
                <c:pt idx="3">
                  <c:v>È una forma di pubblicità che si distingue dalle altre</c:v>
                </c:pt>
                <c:pt idx="4">
                  <c:v>Mi da informazioni che non mi potrebbero arrivare in nessun altro modo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23.4</c:v>
                </c:pt>
                <c:pt idx="1">
                  <c:v>22.2</c:v>
                </c:pt>
                <c:pt idx="2">
                  <c:v>22.6</c:v>
                </c:pt>
                <c:pt idx="3">
                  <c:v>19.2</c:v>
                </c:pt>
                <c:pt idx="4">
                  <c:v>15.7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35A147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Mi da informazioni utili</c:v>
                </c:pt>
                <c:pt idx="1">
                  <c:v>È una forma di pubblicità che mi permette di risparmiare</c:v>
                </c:pt>
                <c:pt idx="2">
                  <c:v>È una forma di pubblicità non invadente</c:v>
                </c:pt>
                <c:pt idx="3">
                  <c:v>È una forma di pubblicità che si distingue dalle altre</c:v>
                </c:pt>
                <c:pt idx="4">
                  <c:v>Mi da informazioni che non mi potrebbero arrivare in nessun altro modo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40.4</c:v>
                </c:pt>
                <c:pt idx="1">
                  <c:v>32.2</c:v>
                </c:pt>
                <c:pt idx="2">
                  <c:v>29.8</c:v>
                </c:pt>
                <c:pt idx="3">
                  <c:v>32.2</c:v>
                </c:pt>
                <c:pt idx="4">
                  <c:v>25.3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Così così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Mi da informazioni utili</c:v>
                </c:pt>
                <c:pt idx="1">
                  <c:v>È una forma di pubblicità che mi permette di risparmiare</c:v>
                </c:pt>
                <c:pt idx="2">
                  <c:v>È una forma di pubblicità non invadente</c:v>
                </c:pt>
                <c:pt idx="3">
                  <c:v>È una forma di pubblicità che si distingue dalle altre</c:v>
                </c:pt>
                <c:pt idx="4">
                  <c:v>Mi da informazioni che non mi potrebbero arrivare in nessun altro modo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17.3</c:v>
                </c:pt>
                <c:pt idx="1">
                  <c:v>16.6</c:v>
                </c:pt>
                <c:pt idx="2">
                  <c:v>15.8</c:v>
                </c:pt>
                <c:pt idx="3">
                  <c:v>16.5</c:v>
                </c:pt>
                <c:pt idx="4">
                  <c:v>16.5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Mi da informazioni utili</c:v>
                </c:pt>
                <c:pt idx="1">
                  <c:v>È una forma di pubblicità che mi permette di risparmiare</c:v>
                </c:pt>
                <c:pt idx="2">
                  <c:v>È una forma di pubblicità non invadente</c:v>
                </c:pt>
                <c:pt idx="3">
                  <c:v>È una forma di pubblicità che si distingue dalle altre</c:v>
                </c:pt>
                <c:pt idx="4">
                  <c:v>Mi da informazioni che non mi potrebbero arrivare in nessun altro modo</c:v>
                </c:pt>
              </c:strCache>
            </c:strRef>
          </c:cat>
          <c:val>
            <c:numRef>
              <c:f>Sheet1!$E$2:$E$6</c:f>
              <c:numCache>
                <c:formatCode>0</c:formatCode>
                <c:ptCount val="5"/>
                <c:pt idx="0">
                  <c:v>8.6</c:v>
                </c:pt>
                <c:pt idx="1">
                  <c:v>12.6</c:v>
                </c:pt>
                <c:pt idx="2">
                  <c:v>13.5</c:v>
                </c:pt>
                <c:pt idx="3">
                  <c:v>16.1</c:v>
                </c:pt>
                <c:pt idx="4">
                  <c:v>16.7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Mi da informazioni utili</c:v>
                </c:pt>
                <c:pt idx="1">
                  <c:v>È una forma di pubblicità che mi permette di risparmiare</c:v>
                </c:pt>
                <c:pt idx="2">
                  <c:v>È una forma di pubblicità non invadente</c:v>
                </c:pt>
                <c:pt idx="3">
                  <c:v>È una forma di pubblicità che si distingue dalle altre</c:v>
                </c:pt>
                <c:pt idx="4">
                  <c:v>Mi da informazioni che non mi potrebbero arrivare in nessun altro modo</c:v>
                </c:pt>
              </c:strCache>
            </c:strRef>
          </c:cat>
          <c:val>
            <c:numRef>
              <c:f>Sheet1!$F$2:$F$6</c:f>
              <c:numCache>
                <c:formatCode>0</c:formatCode>
                <c:ptCount val="5"/>
                <c:pt idx="0">
                  <c:v>10.3</c:v>
                </c:pt>
                <c:pt idx="1">
                  <c:v>16.5</c:v>
                </c:pt>
                <c:pt idx="2">
                  <c:v>18.4</c:v>
                </c:pt>
                <c:pt idx="3">
                  <c:v>16.0</c:v>
                </c:pt>
                <c:pt idx="4">
                  <c:v>25.8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shape val="cylinder"/>
        <c:axId val="569386232"/>
        <c:axId val="569389144"/>
        <c:axId val="0"/>
      </c:bar3DChart>
      <c:catAx>
        <c:axId val="569386232"/>
        <c:scaling>
          <c:orientation val="maxMin"/>
        </c:scaling>
        <c:delete val="0"/>
        <c:axPos val="l"/>
        <c:majorTickMark val="out"/>
        <c:minorTickMark val="none"/>
        <c:tickLblPos val="nextTo"/>
        <c:crossAx val="569389144"/>
        <c:crosses val="autoZero"/>
        <c:auto val="1"/>
        <c:lblAlgn val="ctr"/>
        <c:lblOffset val="100"/>
        <c:noMultiLvlLbl val="0"/>
      </c:catAx>
      <c:valAx>
        <c:axId val="56938914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5693862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43763187689775"/>
          <c:y val="0.92026069376463"/>
          <c:w val="0.756236812310228"/>
          <c:h val="0.052844183781151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it-IT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389697325299"/>
          <c:y val="0.0"/>
          <c:w val="0.452964215207971"/>
          <c:h val="1.0"/>
        </c:manualLayout>
      </c:layout>
      <c:doughnutChart>
        <c:varyColors val="1"/>
        <c:ser>
          <c:idx val="0"/>
          <c:order val="0"/>
          <c:dPt>
            <c:idx val="0"/>
            <c:bubble3D val="0"/>
            <c:explosion val="5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3"/>
            <c:bubble3D val="0"/>
            <c:explosion val="14"/>
            <c:spPr>
              <a:solidFill>
                <a:schemeClr val="accent4"/>
              </a:solidFill>
            </c:spPr>
          </c:dPt>
          <c:dLbls>
            <c:numFmt formatCode="#,##0" sourceLinked="0"/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Su carta riciclata</c:v>
                </c:pt>
                <c:pt idx="1">
                  <c:v>Su carta normale</c:v>
                </c:pt>
                <c:pt idx="2">
                  <c:v>Non so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51.2</c:v>
                </c:pt>
                <c:pt idx="1">
                  <c:v>22.6</c:v>
                </c:pt>
                <c:pt idx="2">
                  <c:v>26.2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52"/>
      </c:doughnutChart>
    </c:plotArea>
    <c:legend>
      <c:legendPos val="r"/>
      <c:layout>
        <c:manualLayout>
          <c:xMode val="edge"/>
          <c:yMode val="edge"/>
          <c:x val="0.628545624880464"/>
          <c:y val="0.212938132733409"/>
          <c:w val="0.293947467092931"/>
          <c:h val="0.572020997375329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2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389697325299"/>
          <c:y val="0.0"/>
          <c:w val="0.452964215207971"/>
          <c:h val="1.0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Pt>
            <c:idx val="3"/>
            <c:bubble3D val="0"/>
            <c:explosion val="14"/>
            <c:spPr>
              <a:solidFill>
                <a:schemeClr val="bg1">
                  <a:lumMod val="65000"/>
                </a:schemeClr>
              </a:solidFill>
            </c:spPr>
          </c:dPt>
          <c:dLbls>
            <c:numFmt formatCode="#,##0" sourceLinked="0"/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Riceve ADV cartaceo ed elettronico</c:v>
                </c:pt>
                <c:pt idx="1">
                  <c:v>Riceve esclusivamente ADV cartaceo</c:v>
                </c:pt>
                <c:pt idx="2">
                  <c:v>Riceve esclusivamente ADV elettronico</c:v>
                </c:pt>
                <c:pt idx="3">
                  <c:v>Non riceve ADV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51.29396151293961</c:v>
                </c:pt>
                <c:pt idx="1">
                  <c:v>38.4870603848706</c:v>
                </c:pt>
                <c:pt idx="2">
                  <c:v>6.502986065029861</c:v>
                </c:pt>
                <c:pt idx="3">
                  <c:v>3.71599203715992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52"/>
      </c:doughnutChart>
    </c:plotArea>
    <c:legend>
      <c:legendPos val="r"/>
      <c:layout>
        <c:manualLayout>
          <c:xMode val="edge"/>
          <c:yMode val="edge"/>
          <c:x val="0.628545624880464"/>
          <c:y val="0.0557952755905512"/>
          <c:w val="0.293947467092931"/>
          <c:h val="0.88630671166104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200"/>
      </a:pPr>
      <a:endParaRPr lang="it-IT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9860460480416"/>
          <c:y val="0.0923554747964201"/>
          <c:w val="0.367301926242273"/>
          <c:h val="0.90507399706739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Molto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totale campione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69.7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totale campione</c:v>
                </c:pt>
              </c:strCache>
            </c:strRef>
          </c:cat>
          <c:val>
            <c:numRef>
              <c:f>Sheet1!$C$2</c:f>
              <c:numCache>
                <c:formatCode>0</c:formatCode>
                <c:ptCount val="1"/>
                <c:pt idx="0">
                  <c:v>23.2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Così così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totale campione</c:v>
                </c:pt>
              </c:strCache>
            </c:strRef>
          </c:cat>
          <c:val>
            <c:numRef>
              <c:f>Sheet1!$D$2</c:f>
              <c:numCache>
                <c:formatCode>0</c:formatCode>
                <c:ptCount val="1"/>
                <c:pt idx="0">
                  <c:v>3.3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totale campione</c:v>
                </c:pt>
              </c:strCache>
            </c:strRef>
          </c:cat>
          <c:val>
            <c:numRef>
              <c:f>Sheet1!$E$2</c:f>
              <c:numCache>
                <c:formatCode>0</c:formatCode>
                <c:ptCount val="1"/>
                <c:pt idx="0">
                  <c:v>1.9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totale campione</c:v>
                </c:pt>
              </c:strCache>
            </c:strRef>
          </c:cat>
          <c:val>
            <c:numRef>
              <c:f>Sheet1!$F$2</c:f>
              <c:numCache>
                <c:formatCode>0</c:formatCode>
                <c:ptCount val="1"/>
                <c:pt idx="0">
                  <c:v>2.0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shape val="cylinder"/>
        <c:axId val="597484744"/>
        <c:axId val="597481080"/>
        <c:axId val="0"/>
      </c:bar3DChart>
      <c:catAx>
        <c:axId val="597484744"/>
        <c:scaling>
          <c:orientation val="minMax"/>
        </c:scaling>
        <c:delete val="1"/>
        <c:axPos val="b"/>
        <c:majorTickMark val="out"/>
        <c:minorTickMark val="none"/>
        <c:tickLblPos val="none"/>
        <c:crossAx val="597481080"/>
        <c:crosses val="autoZero"/>
        <c:auto val="1"/>
        <c:lblAlgn val="ctr"/>
        <c:lblOffset val="100"/>
        <c:noMultiLvlLbl val="0"/>
      </c:catAx>
      <c:valAx>
        <c:axId val="59748108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597484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1814345991561"/>
          <c:y val="0.139497274379165"/>
          <c:w val="0.183580019269743"/>
          <c:h val="0.860502725620835"/>
        </c:manualLayout>
      </c:layout>
      <c:overlay val="1"/>
      <c:txPr>
        <a:bodyPr/>
        <a:lstStyle/>
        <a:p>
          <a:pPr>
            <a:defRPr sz="10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it-IT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207097400496"/>
          <c:y val="0.0276231721034871"/>
          <c:w val="0.452964215207971"/>
          <c:h val="1.0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Pt>
            <c:idx val="3"/>
            <c:bubble3D val="0"/>
            <c:explosion val="14"/>
            <c:spPr>
              <a:solidFill>
                <a:schemeClr val="accent4"/>
              </a:solidFill>
            </c:spPr>
          </c:dPt>
          <c:dLbls>
            <c:numFmt formatCode="#,##0" sourceLinked="0"/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Riceve e-ADV</c:v>
                </c:pt>
                <c:pt idx="1">
                  <c:v>Non riceve e-ADV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57.8</c:v>
                </c:pt>
                <c:pt idx="1">
                  <c:v>42.2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46"/>
        <c:holeSize val="52"/>
      </c:doughnutChart>
    </c:plotArea>
    <c:legend>
      <c:legendPos val="r"/>
      <c:layout>
        <c:manualLayout>
          <c:xMode val="edge"/>
          <c:yMode val="edge"/>
          <c:x val="0.0"/>
          <c:y val="0.227223847019123"/>
          <c:w val="0.293947467092931"/>
          <c:h val="0.657735283089616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200"/>
      </a:pPr>
      <a:endParaRPr lang="it-IT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389697325299"/>
          <c:y val="0.0"/>
          <c:w val="0.452964215207971"/>
          <c:h val="1.0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0"/>
        <c:holeSize val="52"/>
      </c:doughnutChart>
    </c:plotArea>
    <c:legend>
      <c:legendPos val="r"/>
      <c:layout>
        <c:manualLayout>
          <c:xMode val="edge"/>
          <c:yMode val="edge"/>
          <c:x val="0.628545624880464"/>
          <c:y val="0.212938132733409"/>
          <c:w val="0.293947467092931"/>
          <c:h val="0.572020997375329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200"/>
      </a:pPr>
      <a:endParaRPr lang="it-IT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9860460480416"/>
          <c:y val="0.0923554747964201"/>
          <c:w val="0.367301926242272"/>
          <c:h val="0.90507399706739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Molto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non riceve ADV cartaveo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2.0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non riceve ADV cartaveo</c:v>
                </c:pt>
              </c:strCache>
            </c:strRef>
          </c:cat>
          <c:val>
            <c:numRef>
              <c:f>Sheet1!$C$2</c:f>
              <c:numCache>
                <c:formatCode>0</c:formatCode>
                <c:ptCount val="1"/>
                <c:pt idx="0">
                  <c:v>8.0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Così così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non riceve ADV cartaveo</c:v>
                </c:pt>
              </c:strCache>
            </c:strRef>
          </c:cat>
          <c:val>
            <c:numRef>
              <c:f>Sheet1!$D$2</c:f>
              <c:numCache>
                <c:formatCode>0</c:formatCode>
                <c:ptCount val="1"/>
                <c:pt idx="0">
                  <c:v>6.0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non riceve ADV cartaveo</c:v>
                </c:pt>
              </c:strCache>
            </c:strRef>
          </c:cat>
          <c:val>
            <c:numRef>
              <c:f>Sheet1!$E$2</c:f>
              <c:numCache>
                <c:formatCode>0</c:formatCode>
                <c:ptCount val="1"/>
                <c:pt idx="0">
                  <c:v>11.0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non riceve ADV cartaveo</c:v>
                </c:pt>
              </c:strCache>
            </c:strRef>
          </c:cat>
          <c:val>
            <c:numRef>
              <c:f>Sheet1!$F$2</c:f>
              <c:numCache>
                <c:formatCode>0</c:formatCode>
                <c:ptCount val="1"/>
                <c:pt idx="0">
                  <c:v>73.0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shape val="cylinder"/>
        <c:axId val="597247080"/>
        <c:axId val="597249992"/>
        <c:axId val="0"/>
      </c:bar3DChart>
      <c:catAx>
        <c:axId val="597247080"/>
        <c:scaling>
          <c:orientation val="minMax"/>
        </c:scaling>
        <c:delete val="1"/>
        <c:axPos val="b"/>
        <c:majorTickMark val="out"/>
        <c:minorTickMark val="none"/>
        <c:tickLblPos val="none"/>
        <c:crossAx val="597249992"/>
        <c:crosses val="autoZero"/>
        <c:auto val="1"/>
        <c:lblAlgn val="ctr"/>
        <c:lblOffset val="100"/>
        <c:noMultiLvlLbl val="0"/>
      </c:catAx>
      <c:valAx>
        <c:axId val="59724999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597247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1814345991561"/>
          <c:y val="0.139497274379165"/>
          <c:w val="0.183580019269743"/>
          <c:h val="0.860502725620835"/>
        </c:manualLayout>
      </c:layout>
      <c:overlay val="1"/>
      <c:txPr>
        <a:bodyPr/>
        <a:lstStyle/>
        <a:p>
          <a:pPr>
            <a:defRPr sz="10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it-IT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841800596844"/>
          <c:y val="0.0276231721034871"/>
          <c:w val="0.452964215207971"/>
          <c:h val="1.0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Pt>
            <c:idx val="3"/>
            <c:bubble3D val="0"/>
            <c:explosion val="14"/>
            <c:spPr>
              <a:solidFill>
                <a:schemeClr val="accent4"/>
              </a:solidFill>
            </c:spPr>
          </c:dPt>
          <c:dLbls>
            <c:numFmt formatCode="#,##0" sourceLinked="0"/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Riceve e-ADV</c:v>
                </c:pt>
                <c:pt idx="1">
                  <c:v>Non riceve e-ADV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57.8</c:v>
                </c:pt>
                <c:pt idx="1">
                  <c:v>42.2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57"/>
        <c:holeSize val="52"/>
      </c:doughnutChart>
    </c:plotArea>
    <c:legend>
      <c:legendPos val="r"/>
      <c:layout>
        <c:manualLayout>
          <c:xMode val="edge"/>
          <c:yMode val="edge"/>
          <c:x val="0.639269406392696"/>
          <c:y val="0.17484289463817"/>
          <c:w val="0.293947467092931"/>
          <c:h val="0.657735283089616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200"/>
      </a:pPr>
      <a:endParaRPr lang="it-IT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389697325299"/>
          <c:y val="0.0"/>
          <c:w val="0.452964215207971"/>
          <c:h val="1.0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0"/>
        <c:holeSize val="52"/>
      </c:doughnutChart>
    </c:plotArea>
    <c:legend>
      <c:legendPos val="r"/>
      <c:layout>
        <c:manualLayout>
          <c:xMode val="edge"/>
          <c:yMode val="edge"/>
          <c:x val="0.628545624880464"/>
          <c:y val="0.212938132733409"/>
          <c:w val="0.293947467092931"/>
          <c:h val="0.572020997375329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200"/>
      </a:pPr>
      <a:endParaRPr lang="it-IT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9860460480416"/>
          <c:y val="0.0923554747964201"/>
          <c:w val="0.367301926242272"/>
          <c:h val="0.90507399706739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Molto spesso (4)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non riceve ADV cartaveo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46.0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Abbastanza spesso (3)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non riceve ADV cartaveo</c:v>
                </c:pt>
              </c:strCache>
            </c:strRef>
          </c:cat>
          <c:val>
            <c:numRef>
              <c:f>Sheet1!$C$2</c:f>
              <c:numCache>
                <c:formatCode>0</c:formatCode>
                <c:ptCount val="1"/>
                <c:pt idx="0">
                  <c:v>31.0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Qualche volta (2)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non riceve ADV cartaveo</c:v>
                </c:pt>
              </c:strCache>
            </c:strRef>
          </c:cat>
          <c:val>
            <c:numRef>
              <c:f>Sheet1!$D$2</c:f>
              <c:numCache>
                <c:formatCode>0</c:formatCode>
                <c:ptCount val="1"/>
                <c:pt idx="0">
                  <c:v>16.0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Raramente (1)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non riceve ADV cartaveo</c:v>
                </c:pt>
              </c:strCache>
            </c:strRef>
          </c:cat>
          <c:val>
            <c:numRef>
              <c:f>Sheet1!$E$2</c:f>
              <c:numCache>
                <c:formatCode>0</c:formatCode>
                <c:ptCount val="1"/>
                <c:pt idx="0">
                  <c:v>7.0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shape val="cylinder"/>
        <c:axId val="597110792"/>
        <c:axId val="597102936"/>
        <c:axId val="0"/>
      </c:bar3DChart>
      <c:catAx>
        <c:axId val="597110792"/>
        <c:scaling>
          <c:orientation val="minMax"/>
        </c:scaling>
        <c:delete val="1"/>
        <c:axPos val="b"/>
        <c:majorTickMark val="out"/>
        <c:minorTickMark val="none"/>
        <c:tickLblPos val="none"/>
        <c:crossAx val="597102936"/>
        <c:crosses val="autoZero"/>
        <c:auto val="1"/>
        <c:lblAlgn val="ctr"/>
        <c:lblOffset val="100"/>
        <c:noMultiLvlLbl val="0"/>
      </c:catAx>
      <c:valAx>
        <c:axId val="59710293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597110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1814345991561"/>
          <c:y val="0.139497274379165"/>
          <c:w val="0.183580019269743"/>
          <c:h val="0.860502725620835"/>
        </c:manualLayout>
      </c:layout>
      <c:overlay val="1"/>
      <c:txPr>
        <a:bodyPr/>
        <a:lstStyle/>
        <a:p>
          <a:pPr>
            <a:defRPr sz="10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it-IT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841800596844"/>
          <c:y val="0.0276231721034871"/>
          <c:w val="0.452964215207971"/>
          <c:h val="1.0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Pt>
            <c:idx val="3"/>
            <c:bubble3D val="0"/>
            <c:explosion val="14"/>
            <c:spPr>
              <a:solidFill>
                <a:schemeClr val="accent4"/>
              </a:solidFill>
            </c:spPr>
          </c:dPt>
          <c:dLbls>
            <c:numFmt formatCode="#,##0" sourceLinked="0"/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Riceve e-ADV</c:v>
                </c:pt>
                <c:pt idx="1">
                  <c:v>Non riceve e-ADV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57.8</c:v>
                </c:pt>
                <c:pt idx="1">
                  <c:v>42.2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5"/>
        <c:holeSize val="52"/>
      </c:doughnutChart>
    </c:plotArea>
    <c:legend>
      <c:legendPos val="r"/>
      <c:layout>
        <c:manualLayout>
          <c:xMode val="edge"/>
          <c:yMode val="edge"/>
          <c:x val="0.639269406392696"/>
          <c:y val="0.17484289463817"/>
          <c:w val="0.293947467092931"/>
          <c:h val="0.657735283089616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200"/>
      </a:pPr>
      <a:endParaRPr lang="it-IT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PDV frequentati</c:v>
                </c:pt>
              </c:strCache>
            </c:strRef>
          </c:tx>
          <c:spPr>
            <a:solidFill>
              <a:srgbClr val="218535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rgbClr val="C4DF9B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cat>
            <c:strRef>
              <c:f>Sheet1!$A$2:$A$10</c:f>
              <c:strCache>
                <c:ptCount val="9"/>
                <c:pt idx="0">
                  <c:v>Evitare lo spreco della carta</c:v>
                </c:pt>
                <c:pt idx="1">
                  <c:v>Evitare accumuli di volantini in casa </c:v>
                </c:pt>
                <c:pt idx="2">
                  <c:v>Consultare il materiale pubblicitario/promozionale nel momento opportuno, anche fuori casa</c:v>
                </c:pt>
                <c:pt idx="3">
                  <c:v>Poter selezionare le aziende o le categorie di prodotto per le quali si gradisce ricevere comunicazioni pubblicitarie e/o promozionali</c:v>
                </c:pt>
                <c:pt idx="4">
                  <c:v>Prestare maggiore attenzione alle comunicazioni pubblicitarie/promozionali</c:v>
                </c:pt>
                <c:pt idx="5">
                  <c:v>Immediatezza del messaggio</c:v>
                </c:pt>
                <c:pt idx="6">
                  <c:v>Altro</c:v>
                </c:pt>
                <c:pt idx="7">
                  <c:v>Nessun vantaggio</c:v>
                </c:pt>
                <c:pt idx="8">
                  <c:v>Non so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9"/>
                <c:pt idx="0">
                  <c:v>51.4</c:v>
                </c:pt>
                <c:pt idx="1">
                  <c:v>27.4</c:v>
                </c:pt>
                <c:pt idx="2">
                  <c:v>14.1</c:v>
                </c:pt>
                <c:pt idx="3">
                  <c:v>11.3</c:v>
                </c:pt>
                <c:pt idx="4">
                  <c:v>6.6</c:v>
                </c:pt>
                <c:pt idx="5">
                  <c:v>1.9</c:v>
                </c:pt>
                <c:pt idx="6">
                  <c:v>1.3</c:v>
                </c:pt>
                <c:pt idx="7">
                  <c:v>13.8</c:v>
                </c:pt>
                <c:pt idx="8">
                  <c:v>11.9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596980392"/>
        <c:axId val="596983512"/>
      </c:barChart>
      <c:catAx>
        <c:axId val="596980392"/>
        <c:scaling>
          <c:orientation val="maxMin"/>
        </c:scaling>
        <c:delete val="0"/>
        <c:axPos val="l"/>
        <c:majorTickMark val="out"/>
        <c:minorTickMark val="none"/>
        <c:tickLblPos val="nextTo"/>
        <c:spPr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c:spPr>
        <c:txPr>
          <a:bodyPr rot="0" vert="horz" anchor="t" anchorCtr="0"/>
          <a:lstStyle/>
          <a:p>
            <a:pPr>
              <a:defRPr sz="900" baseline="0"/>
            </a:pPr>
            <a:endParaRPr lang="it-IT"/>
          </a:p>
        </c:txPr>
        <c:crossAx val="596983512"/>
        <c:crosses val="autoZero"/>
        <c:auto val="1"/>
        <c:lblAlgn val="ctr"/>
        <c:lblOffset val="100"/>
        <c:tickLblSkip val="1"/>
        <c:noMultiLvlLbl val="0"/>
      </c:catAx>
      <c:valAx>
        <c:axId val="596983512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one"/>
        <c:crossAx val="596980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it-IT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PDV frequentati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FFC4D3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cat>
            <c:strRef>
              <c:f>Sheet1!$A$2:$A$8</c:f>
              <c:strCache>
                <c:ptCount val="7"/>
                <c:pt idx="0">
                  <c:v>L’invio di materiale promozionale/pubblicitario alla sua casella di posta elettronica o al numero di cellulare potrebbe risultare invasivo</c:v>
                </c:pt>
                <c:pt idx="1">
                  <c:v>Utilizza raramente internet e non possiede un cellulare in grado di ricevere questo materiale</c:v>
                </c:pt>
                <c:pt idx="2">
                  <c:v>Non presterebbe la stessa attenzione data al materiale cartaceo</c:v>
                </c:pt>
                <c:pt idx="3">
                  <c:v>La comunicazione non cartacea non è efficace come quella cartacea</c:v>
                </c:pt>
                <c:pt idx="4">
                  <c:v>Altro</c:v>
                </c:pt>
                <c:pt idx="5">
                  <c:v>Nessuno</c:v>
                </c:pt>
                <c:pt idx="6">
                  <c:v>Non so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33.1</c:v>
                </c:pt>
                <c:pt idx="1">
                  <c:v>22.3</c:v>
                </c:pt>
                <c:pt idx="2">
                  <c:v>15.1</c:v>
                </c:pt>
                <c:pt idx="3">
                  <c:v>12.9</c:v>
                </c:pt>
                <c:pt idx="4">
                  <c:v>3.1</c:v>
                </c:pt>
                <c:pt idx="5">
                  <c:v>16.3</c:v>
                </c:pt>
                <c:pt idx="6">
                  <c:v>9.6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596940840"/>
        <c:axId val="596943960"/>
      </c:barChart>
      <c:catAx>
        <c:axId val="596940840"/>
        <c:scaling>
          <c:orientation val="maxMin"/>
        </c:scaling>
        <c:delete val="0"/>
        <c:axPos val="l"/>
        <c:majorTickMark val="out"/>
        <c:minorTickMark val="none"/>
        <c:tickLblPos val="nextTo"/>
        <c:spPr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c:spPr>
        <c:txPr>
          <a:bodyPr rot="0" vert="horz" anchor="t" anchorCtr="0"/>
          <a:lstStyle/>
          <a:p>
            <a:pPr>
              <a:defRPr sz="900" baseline="0"/>
            </a:pPr>
            <a:endParaRPr lang="it-IT"/>
          </a:p>
        </c:txPr>
        <c:crossAx val="596943960"/>
        <c:crosses val="autoZero"/>
        <c:auto val="1"/>
        <c:lblAlgn val="ctr"/>
        <c:lblOffset val="100"/>
        <c:tickLblSkip val="1"/>
        <c:noMultiLvlLbl val="0"/>
      </c:catAx>
      <c:valAx>
        <c:axId val="596943960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one"/>
        <c:crossAx val="596940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389697325299"/>
          <c:y val="0.0"/>
          <c:w val="0.452964215207971"/>
          <c:h val="1.0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Pt>
            <c:idx val="3"/>
            <c:bubble3D val="0"/>
            <c:explosion val="14"/>
            <c:spPr>
              <a:solidFill>
                <a:schemeClr val="accent4"/>
              </a:solidFill>
            </c:spPr>
          </c:dPt>
          <c:dLbls>
            <c:numFmt formatCode="#,##0" sourceLinked="0"/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Riceve ADV cartaceo</c:v>
                </c:pt>
                <c:pt idx="1">
                  <c:v>Non riceve ADV cartaceo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89.8</c:v>
                </c:pt>
                <c:pt idx="1">
                  <c:v>10.2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"/>
        <c:holeSize val="52"/>
      </c:doughnutChart>
    </c:plotArea>
    <c:legend>
      <c:legendPos val="r"/>
      <c:layout>
        <c:manualLayout>
          <c:xMode val="edge"/>
          <c:yMode val="edge"/>
          <c:x val="0.653659799374396"/>
          <c:y val="0.18436670416198"/>
          <c:w val="0.293947467092931"/>
          <c:h val="0.657735283089616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200"/>
      </a:pPr>
      <a:endParaRPr lang="it-IT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389697325299"/>
          <c:y val="0.0"/>
          <c:w val="0.452964215207971"/>
          <c:h val="1.0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0"/>
        <c:holeSize val="52"/>
      </c:doughnutChart>
    </c:plotArea>
    <c:legend>
      <c:legendPos val="r"/>
      <c:layout>
        <c:manualLayout>
          <c:xMode val="edge"/>
          <c:yMode val="edge"/>
          <c:x val="0.628545624880464"/>
          <c:y val="0.212938132733409"/>
          <c:w val="0.293947467092931"/>
          <c:h val="0.572020997375329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200"/>
      </a:pPr>
      <a:endParaRPr lang="it-IT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174455095287"/>
          <c:y val="0.0634935359218295"/>
          <c:w val="0.367301926242272"/>
          <c:h val="0.90507399706739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Molto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non riceve ADV cartaveo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12.0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non riceve ADV cartaveo</c:v>
                </c:pt>
              </c:strCache>
            </c:strRef>
          </c:cat>
          <c:val>
            <c:numRef>
              <c:f>Sheet1!$C$2</c:f>
              <c:numCache>
                <c:formatCode>0</c:formatCode>
                <c:ptCount val="1"/>
                <c:pt idx="0">
                  <c:v>20.0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Così così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non riceve ADV cartaveo</c:v>
                </c:pt>
              </c:strCache>
            </c:strRef>
          </c:cat>
          <c:val>
            <c:numRef>
              <c:f>Sheet1!$D$2</c:f>
              <c:numCache>
                <c:formatCode>0</c:formatCode>
                <c:ptCount val="1"/>
                <c:pt idx="0">
                  <c:v>11.0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non riceve ADV cartaveo</c:v>
                </c:pt>
              </c:strCache>
            </c:strRef>
          </c:cat>
          <c:val>
            <c:numRef>
              <c:f>Sheet1!$E$2</c:f>
              <c:numCache>
                <c:formatCode>0</c:formatCode>
                <c:ptCount val="1"/>
                <c:pt idx="0">
                  <c:v>13.0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non riceve ADV cartaveo</c:v>
                </c:pt>
              </c:strCache>
            </c:strRef>
          </c:cat>
          <c:val>
            <c:numRef>
              <c:f>Sheet1!$F$2</c:f>
              <c:numCache>
                <c:formatCode>0</c:formatCode>
                <c:ptCount val="1"/>
                <c:pt idx="0">
                  <c:v>44.0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shape val="cylinder"/>
        <c:axId val="596813880"/>
        <c:axId val="596807544"/>
        <c:axId val="0"/>
      </c:bar3DChart>
      <c:catAx>
        <c:axId val="596813880"/>
        <c:scaling>
          <c:orientation val="minMax"/>
        </c:scaling>
        <c:delete val="1"/>
        <c:axPos val="b"/>
        <c:majorTickMark val="out"/>
        <c:minorTickMark val="none"/>
        <c:tickLblPos val="none"/>
        <c:crossAx val="596807544"/>
        <c:crosses val="autoZero"/>
        <c:auto val="1"/>
        <c:lblAlgn val="ctr"/>
        <c:lblOffset val="100"/>
        <c:noMultiLvlLbl val="0"/>
      </c:catAx>
      <c:valAx>
        <c:axId val="59680754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596813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1669376925712"/>
          <c:y val="0.094892494000357"/>
          <c:w val="0.183580019269743"/>
          <c:h val="0.860502725620835"/>
        </c:manualLayout>
      </c:layout>
      <c:overlay val="1"/>
      <c:txPr>
        <a:bodyPr/>
        <a:lstStyle/>
        <a:p>
          <a:pPr>
            <a:defRPr sz="12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it-IT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389697325299"/>
          <c:y val="0.0"/>
          <c:w val="0.452964215207971"/>
          <c:h val="1.0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0"/>
        <c:holeSize val="52"/>
      </c:doughnutChart>
    </c:plotArea>
    <c:legend>
      <c:legendPos val="r"/>
      <c:layout>
        <c:manualLayout>
          <c:xMode val="edge"/>
          <c:yMode val="edge"/>
          <c:x val="0.628545624880464"/>
          <c:y val="0.212938132733409"/>
          <c:w val="0.293947467092931"/>
          <c:h val="0.572020997375329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200"/>
      </a:pPr>
      <a:endParaRPr lang="it-IT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63862898768596"/>
          <c:y val="0.118936702679607"/>
          <c:w val="0.404611395492334"/>
          <c:h val="0.97142857142857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accent3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numFmt formatCode="#,##0" sourceLinked="0"/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ADV cartaceo </c:v>
                </c:pt>
                <c:pt idx="1">
                  <c:v>ADV digitale</c:v>
                </c:pt>
                <c:pt idx="2">
                  <c:v>Entrambi</c:v>
                </c:pt>
                <c:pt idx="3">
                  <c:v>Nessuno dei due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48.5</c:v>
                </c:pt>
                <c:pt idx="1">
                  <c:v>24.7</c:v>
                </c:pt>
                <c:pt idx="2">
                  <c:v>14.1</c:v>
                </c:pt>
                <c:pt idx="3">
                  <c:v>12.7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52"/>
      </c:doughnutChart>
    </c:plotArea>
    <c:legend>
      <c:legendPos val="r"/>
      <c:layout>
        <c:manualLayout>
          <c:xMode val="edge"/>
          <c:yMode val="edge"/>
          <c:x val="0.706052507339711"/>
          <c:y val="0.0674232436061771"/>
          <c:w val="0.293947467092931"/>
          <c:h val="0.886306711661042"/>
        </c:manualLayout>
      </c:layout>
      <c:overlay val="0"/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zero"/>
    <c:showDLblsOverMax val="0"/>
  </c:chart>
  <c:txPr>
    <a:bodyPr/>
    <a:lstStyle/>
    <a:p>
      <a:pPr>
        <a:defRPr sz="1200"/>
      </a:pPr>
      <a:endParaRPr lang="it-IT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6242646393339"/>
          <c:y val="0.0131578947368421"/>
          <c:w val="0.812684556671798"/>
          <c:h val="0.904597492747617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Molto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Sheet1!$A$2:$A$15</c:f>
              <c:strCache>
                <c:ptCount val="14"/>
                <c:pt idx="0">
                  <c:v>ADV cartacea </c:v>
                </c:pt>
                <c:pt idx="1">
                  <c:v>ADV digitale</c:v>
                </c:pt>
                <c:pt idx="3">
                  <c:v>ADV cartacea </c:v>
                </c:pt>
                <c:pt idx="4">
                  <c:v>ADV digitale</c:v>
                </c:pt>
                <c:pt idx="6">
                  <c:v>ADV cartacea </c:v>
                </c:pt>
                <c:pt idx="7">
                  <c:v>ADV digitale</c:v>
                </c:pt>
                <c:pt idx="9">
                  <c:v>ADV cartacea </c:v>
                </c:pt>
                <c:pt idx="10">
                  <c:v>ADV digitale</c:v>
                </c:pt>
                <c:pt idx="12">
                  <c:v>ADV cartacea </c:v>
                </c:pt>
                <c:pt idx="13">
                  <c:v>ADV digitale</c:v>
                </c:pt>
              </c:strCache>
            </c:strRef>
          </c:cat>
          <c:val>
            <c:numRef>
              <c:f>Sheet1!$B$2:$B$15</c:f>
              <c:numCache>
                <c:formatCode>0</c:formatCode>
                <c:ptCount val="14"/>
                <c:pt idx="0">
                  <c:v>35.2</c:v>
                </c:pt>
                <c:pt idx="1">
                  <c:v>20.2</c:v>
                </c:pt>
                <c:pt idx="3">
                  <c:v>34.9</c:v>
                </c:pt>
                <c:pt idx="4">
                  <c:v>20.9</c:v>
                </c:pt>
                <c:pt idx="6">
                  <c:v>31.7</c:v>
                </c:pt>
                <c:pt idx="7">
                  <c:v>13.8</c:v>
                </c:pt>
                <c:pt idx="9">
                  <c:v>30.3</c:v>
                </c:pt>
                <c:pt idx="10">
                  <c:v>17.6</c:v>
                </c:pt>
                <c:pt idx="12">
                  <c:v>31.4</c:v>
                </c:pt>
                <c:pt idx="13">
                  <c:v>12.4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35A147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Sheet1!$A$2:$A$15</c:f>
              <c:strCache>
                <c:ptCount val="14"/>
                <c:pt idx="0">
                  <c:v>ADV cartacea </c:v>
                </c:pt>
                <c:pt idx="1">
                  <c:v>ADV digitale</c:v>
                </c:pt>
                <c:pt idx="3">
                  <c:v>ADV cartacea </c:v>
                </c:pt>
                <c:pt idx="4">
                  <c:v>ADV digitale</c:v>
                </c:pt>
                <c:pt idx="6">
                  <c:v>ADV cartacea </c:v>
                </c:pt>
                <c:pt idx="7">
                  <c:v>ADV digitale</c:v>
                </c:pt>
                <c:pt idx="9">
                  <c:v>ADV cartacea </c:v>
                </c:pt>
                <c:pt idx="10">
                  <c:v>ADV digitale</c:v>
                </c:pt>
                <c:pt idx="12">
                  <c:v>ADV cartacea </c:v>
                </c:pt>
                <c:pt idx="13">
                  <c:v>ADV digitale</c:v>
                </c:pt>
              </c:strCache>
            </c:strRef>
          </c:cat>
          <c:val>
            <c:numRef>
              <c:f>Sheet1!$C$2:$C$15</c:f>
              <c:numCache>
                <c:formatCode>0</c:formatCode>
                <c:ptCount val="14"/>
                <c:pt idx="0">
                  <c:v>41.9</c:v>
                </c:pt>
                <c:pt idx="1">
                  <c:v>28.5</c:v>
                </c:pt>
                <c:pt idx="3">
                  <c:v>40.3</c:v>
                </c:pt>
                <c:pt idx="4">
                  <c:v>26.0</c:v>
                </c:pt>
                <c:pt idx="6">
                  <c:v>40.4</c:v>
                </c:pt>
                <c:pt idx="7">
                  <c:v>21.7</c:v>
                </c:pt>
                <c:pt idx="9">
                  <c:v>40.3</c:v>
                </c:pt>
                <c:pt idx="10">
                  <c:v>23.5</c:v>
                </c:pt>
                <c:pt idx="12">
                  <c:v>32.5</c:v>
                </c:pt>
                <c:pt idx="13">
                  <c:v>16.9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Così così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Sheet1!$A$2:$A$15</c:f>
              <c:strCache>
                <c:ptCount val="14"/>
                <c:pt idx="0">
                  <c:v>ADV cartacea </c:v>
                </c:pt>
                <c:pt idx="1">
                  <c:v>ADV digitale</c:v>
                </c:pt>
                <c:pt idx="3">
                  <c:v>ADV cartacea </c:v>
                </c:pt>
                <c:pt idx="4">
                  <c:v>ADV digitale</c:v>
                </c:pt>
                <c:pt idx="6">
                  <c:v>ADV cartacea </c:v>
                </c:pt>
                <c:pt idx="7">
                  <c:v>ADV digitale</c:v>
                </c:pt>
                <c:pt idx="9">
                  <c:v>ADV cartacea </c:v>
                </c:pt>
                <c:pt idx="10">
                  <c:v>ADV digitale</c:v>
                </c:pt>
                <c:pt idx="12">
                  <c:v>ADV cartacea </c:v>
                </c:pt>
                <c:pt idx="13">
                  <c:v>ADV digitale</c:v>
                </c:pt>
              </c:strCache>
            </c:strRef>
          </c:cat>
          <c:val>
            <c:numRef>
              <c:f>Sheet1!$D$2:$D$15</c:f>
              <c:numCache>
                <c:formatCode>0</c:formatCode>
                <c:ptCount val="14"/>
                <c:pt idx="0">
                  <c:v>11.5</c:v>
                </c:pt>
                <c:pt idx="1">
                  <c:v>16.5</c:v>
                </c:pt>
                <c:pt idx="3">
                  <c:v>12.7</c:v>
                </c:pt>
                <c:pt idx="4">
                  <c:v>16.4</c:v>
                </c:pt>
                <c:pt idx="6">
                  <c:v>11.3</c:v>
                </c:pt>
                <c:pt idx="7">
                  <c:v>17.9</c:v>
                </c:pt>
                <c:pt idx="9">
                  <c:v>10.6</c:v>
                </c:pt>
                <c:pt idx="10">
                  <c:v>17.3</c:v>
                </c:pt>
                <c:pt idx="12">
                  <c:v>12.7</c:v>
                </c:pt>
                <c:pt idx="13">
                  <c:v>15.7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Sheet1!$A$2:$A$15</c:f>
              <c:strCache>
                <c:ptCount val="14"/>
                <c:pt idx="0">
                  <c:v>ADV cartacea </c:v>
                </c:pt>
                <c:pt idx="1">
                  <c:v>ADV digitale</c:v>
                </c:pt>
                <c:pt idx="3">
                  <c:v>ADV cartacea </c:v>
                </c:pt>
                <c:pt idx="4">
                  <c:v>ADV digitale</c:v>
                </c:pt>
                <c:pt idx="6">
                  <c:v>ADV cartacea </c:v>
                </c:pt>
                <c:pt idx="7">
                  <c:v>ADV digitale</c:v>
                </c:pt>
                <c:pt idx="9">
                  <c:v>ADV cartacea </c:v>
                </c:pt>
                <c:pt idx="10">
                  <c:v>ADV digitale</c:v>
                </c:pt>
                <c:pt idx="12">
                  <c:v>ADV cartacea </c:v>
                </c:pt>
                <c:pt idx="13">
                  <c:v>ADV digitale</c:v>
                </c:pt>
              </c:strCache>
            </c:strRef>
          </c:cat>
          <c:val>
            <c:numRef>
              <c:f>Sheet1!$E$2:$E$15</c:f>
              <c:numCache>
                <c:formatCode>0</c:formatCode>
                <c:ptCount val="14"/>
                <c:pt idx="0">
                  <c:v>6.0</c:v>
                </c:pt>
                <c:pt idx="1">
                  <c:v>9.3</c:v>
                </c:pt>
                <c:pt idx="3">
                  <c:v>6.7</c:v>
                </c:pt>
                <c:pt idx="4">
                  <c:v>10.9</c:v>
                </c:pt>
                <c:pt idx="6">
                  <c:v>10.0</c:v>
                </c:pt>
                <c:pt idx="7">
                  <c:v>18.0</c:v>
                </c:pt>
                <c:pt idx="9">
                  <c:v>10.3</c:v>
                </c:pt>
                <c:pt idx="10">
                  <c:v>15.1</c:v>
                </c:pt>
                <c:pt idx="12">
                  <c:v>13.9</c:v>
                </c:pt>
                <c:pt idx="13">
                  <c:v>20.2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Sheet1!$A$2:$A$15</c:f>
              <c:strCache>
                <c:ptCount val="14"/>
                <c:pt idx="0">
                  <c:v>ADV cartacea </c:v>
                </c:pt>
                <c:pt idx="1">
                  <c:v>ADV digitale</c:v>
                </c:pt>
                <c:pt idx="3">
                  <c:v>ADV cartacea </c:v>
                </c:pt>
                <c:pt idx="4">
                  <c:v>ADV digitale</c:v>
                </c:pt>
                <c:pt idx="6">
                  <c:v>ADV cartacea </c:v>
                </c:pt>
                <c:pt idx="7">
                  <c:v>ADV digitale</c:v>
                </c:pt>
                <c:pt idx="9">
                  <c:v>ADV cartacea </c:v>
                </c:pt>
                <c:pt idx="10">
                  <c:v>ADV digitale</c:v>
                </c:pt>
                <c:pt idx="12">
                  <c:v>ADV cartacea </c:v>
                </c:pt>
                <c:pt idx="13">
                  <c:v>ADV digitale</c:v>
                </c:pt>
              </c:strCache>
            </c:strRef>
          </c:cat>
          <c:val>
            <c:numRef>
              <c:f>Sheet1!$F$2:$F$15</c:f>
              <c:numCache>
                <c:formatCode>0</c:formatCode>
                <c:ptCount val="14"/>
                <c:pt idx="0">
                  <c:v>5.4</c:v>
                </c:pt>
                <c:pt idx="1">
                  <c:v>25.0</c:v>
                </c:pt>
                <c:pt idx="3">
                  <c:v>5.4</c:v>
                </c:pt>
                <c:pt idx="4">
                  <c:v>25.7</c:v>
                </c:pt>
                <c:pt idx="6">
                  <c:v>7.2</c:v>
                </c:pt>
                <c:pt idx="7">
                  <c:v>28.1</c:v>
                </c:pt>
                <c:pt idx="9">
                  <c:v>8.6</c:v>
                </c:pt>
                <c:pt idx="10">
                  <c:v>26.0</c:v>
                </c:pt>
                <c:pt idx="12">
                  <c:v>9.0</c:v>
                </c:pt>
                <c:pt idx="13">
                  <c:v>34.9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shape val="cylinder"/>
        <c:axId val="565088792"/>
        <c:axId val="565091704"/>
        <c:axId val="0"/>
      </c:bar3DChart>
      <c:catAx>
        <c:axId val="565088792"/>
        <c:scaling>
          <c:orientation val="maxMin"/>
        </c:scaling>
        <c:delete val="0"/>
        <c:axPos val="l"/>
        <c:majorTickMark val="out"/>
        <c:minorTickMark val="none"/>
        <c:tickLblPos val="nextTo"/>
        <c:crossAx val="565091704"/>
        <c:crosses val="autoZero"/>
        <c:auto val="1"/>
        <c:lblAlgn val="ctr"/>
        <c:lblOffset val="100"/>
        <c:noMultiLvlLbl val="0"/>
      </c:catAx>
      <c:valAx>
        <c:axId val="56509170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5650887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43763187689775"/>
          <c:y val="0.92026069376463"/>
          <c:w val="0.756236812310227"/>
          <c:h val="0.052844183781151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it-IT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305806286409"/>
          <c:y val="0.0307692307692308"/>
          <c:w val="0.761694193713594"/>
          <c:h val="0.9435897435897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PDV frequentati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TV</c:v>
                </c:pt>
                <c:pt idx="1">
                  <c:v>Volantini door to door</c:v>
                </c:pt>
                <c:pt idx="2">
                  <c:v>Internet</c:v>
                </c:pt>
                <c:pt idx="3">
                  <c:v>La stampa</c:v>
                </c:pt>
                <c:pt idx="4">
                  <c:v>Cartellonistica</c:v>
                </c:pt>
                <c:pt idx="5">
                  <c:v>Radio</c:v>
                </c:pt>
                <c:pt idx="6">
                  <c:v>Email pubblicitarie</c:v>
                </c:pt>
                <c:pt idx="7">
                  <c:v>Dispositivi mobile</c:v>
                </c:pt>
                <c:pt idx="8">
                  <c:v>Free Press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9"/>
                <c:pt idx="0">
                  <c:v>63.2</c:v>
                </c:pt>
                <c:pt idx="1">
                  <c:v>59.5</c:v>
                </c:pt>
                <c:pt idx="2">
                  <c:v>36.7</c:v>
                </c:pt>
                <c:pt idx="3">
                  <c:v>35.7</c:v>
                </c:pt>
                <c:pt idx="4">
                  <c:v>20.2</c:v>
                </c:pt>
                <c:pt idx="5">
                  <c:v>19.3</c:v>
                </c:pt>
                <c:pt idx="6">
                  <c:v>12.7</c:v>
                </c:pt>
                <c:pt idx="7">
                  <c:v>3.3</c:v>
                </c:pt>
                <c:pt idx="8">
                  <c:v>3.1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564924728"/>
        <c:axId val="564927624"/>
      </c:barChart>
      <c:catAx>
        <c:axId val="564924728"/>
        <c:scaling>
          <c:orientation val="maxMin"/>
        </c:scaling>
        <c:delete val="1"/>
        <c:axPos val="l"/>
        <c:majorTickMark val="out"/>
        <c:minorTickMark val="none"/>
        <c:tickLblPos val="none"/>
        <c:crossAx val="564927624"/>
        <c:crosses val="autoZero"/>
        <c:auto val="1"/>
        <c:lblAlgn val="ctr"/>
        <c:lblOffset val="100"/>
        <c:noMultiLvlLbl val="0"/>
      </c:catAx>
      <c:valAx>
        <c:axId val="564927624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one"/>
        <c:crossAx val="564924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baseline="0"/>
      </a:pPr>
      <a:endParaRPr lang="it-IT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143001245607011"/>
          <c:y val="0.00480060328279863"/>
          <c:w val="0.96066450909738"/>
          <c:h val="0.856359932620365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Molto (5)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Volantinaggio door to door</c:v>
                </c:pt>
                <c:pt idx="1">
                  <c:v>TV</c:v>
                </c:pt>
                <c:pt idx="2">
                  <c:v>Internet</c:v>
                </c:pt>
                <c:pt idx="3">
                  <c:v>La stampa</c:v>
                </c:pt>
                <c:pt idx="4">
                  <c:v>La cartellonistica</c:v>
                </c:pt>
                <c:pt idx="5">
                  <c:v>Email pubblicitarie</c:v>
                </c:pt>
                <c:pt idx="6">
                  <c:v>Free Press</c:v>
                </c:pt>
                <c:pt idx="7">
                  <c:v>Dispositivi mobile</c:v>
                </c:pt>
                <c:pt idx="8">
                  <c:v>Radio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9"/>
                <c:pt idx="0">
                  <c:v>21.7</c:v>
                </c:pt>
                <c:pt idx="1">
                  <c:v>15.2</c:v>
                </c:pt>
                <c:pt idx="2">
                  <c:v>16.5</c:v>
                </c:pt>
                <c:pt idx="3">
                  <c:v>4.6</c:v>
                </c:pt>
                <c:pt idx="4">
                  <c:v>6.0</c:v>
                </c:pt>
                <c:pt idx="5">
                  <c:v>6.4</c:v>
                </c:pt>
                <c:pt idx="6">
                  <c:v>1.9</c:v>
                </c:pt>
                <c:pt idx="7">
                  <c:v>4.8</c:v>
                </c:pt>
                <c:pt idx="8">
                  <c:v>3.0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Abbastanza (4)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Volantinaggio door to door</c:v>
                </c:pt>
                <c:pt idx="1">
                  <c:v>TV</c:v>
                </c:pt>
                <c:pt idx="2">
                  <c:v>Internet</c:v>
                </c:pt>
                <c:pt idx="3">
                  <c:v>La stampa</c:v>
                </c:pt>
                <c:pt idx="4">
                  <c:v>La cartellonistica</c:v>
                </c:pt>
                <c:pt idx="5">
                  <c:v>Email pubblicitarie</c:v>
                </c:pt>
                <c:pt idx="6">
                  <c:v>Free Press</c:v>
                </c:pt>
                <c:pt idx="7">
                  <c:v>Dispositivi mobile</c:v>
                </c:pt>
                <c:pt idx="8">
                  <c:v>Radio</c:v>
                </c:pt>
              </c:strCache>
            </c:strRef>
          </c:cat>
          <c:val>
            <c:numRef>
              <c:f>Sheet1!$C$2:$C$10</c:f>
              <c:numCache>
                <c:formatCode>0</c:formatCode>
                <c:ptCount val="9"/>
                <c:pt idx="0">
                  <c:v>32.0</c:v>
                </c:pt>
                <c:pt idx="1">
                  <c:v>22.7</c:v>
                </c:pt>
                <c:pt idx="2">
                  <c:v>20.4</c:v>
                </c:pt>
                <c:pt idx="3">
                  <c:v>28.3</c:v>
                </c:pt>
                <c:pt idx="4">
                  <c:v>18.3</c:v>
                </c:pt>
                <c:pt idx="5">
                  <c:v>15.3</c:v>
                </c:pt>
                <c:pt idx="6">
                  <c:v>15.2</c:v>
                </c:pt>
                <c:pt idx="7">
                  <c:v>11.8</c:v>
                </c:pt>
                <c:pt idx="8">
                  <c:v>13.1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Così così (3)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Volantinaggio door to door</c:v>
                </c:pt>
                <c:pt idx="1">
                  <c:v>TV</c:v>
                </c:pt>
                <c:pt idx="2">
                  <c:v>Internet</c:v>
                </c:pt>
                <c:pt idx="3">
                  <c:v>La stampa</c:v>
                </c:pt>
                <c:pt idx="4">
                  <c:v>La cartellonistica</c:v>
                </c:pt>
                <c:pt idx="5">
                  <c:v>Email pubblicitarie</c:v>
                </c:pt>
                <c:pt idx="6">
                  <c:v>Free Press</c:v>
                </c:pt>
                <c:pt idx="7">
                  <c:v>Dispositivi mobile</c:v>
                </c:pt>
                <c:pt idx="8">
                  <c:v>Radio</c:v>
                </c:pt>
              </c:strCache>
            </c:strRef>
          </c:cat>
          <c:val>
            <c:numRef>
              <c:f>Sheet1!$D$2:$D$10</c:f>
              <c:numCache>
                <c:formatCode>0</c:formatCode>
                <c:ptCount val="9"/>
                <c:pt idx="0">
                  <c:v>15.0</c:v>
                </c:pt>
                <c:pt idx="1">
                  <c:v>16.3</c:v>
                </c:pt>
                <c:pt idx="2">
                  <c:v>11.4</c:v>
                </c:pt>
                <c:pt idx="3">
                  <c:v>19.8</c:v>
                </c:pt>
                <c:pt idx="4">
                  <c:v>15.3</c:v>
                </c:pt>
                <c:pt idx="5">
                  <c:v>10.6</c:v>
                </c:pt>
                <c:pt idx="6">
                  <c:v>13.9</c:v>
                </c:pt>
                <c:pt idx="7">
                  <c:v>10.3</c:v>
                </c:pt>
                <c:pt idx="8">
                  <c:v>13.8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Poco (2)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Volantinaggio door to door</c:v>
                </c:pt>
                <c:pt idx="1">
                  <c:v>TV</c:v>
                </c:pt>
                <c:pt idx="2">
                  <c:v>Internet</c:v>
                </c:pt>
                <c:pt idx="3">
                  <c:v>La stampa</c:v>
                </c:pt>
                <c:pt idx="4">
                  <c:v>La cartellonistica</c:v>
                </c:pt>
                <c:pt idx="5">
                  <c:v>Email pubblicitarie</c:v>
                </c:pt>
                <c:pt idx="6">
                  <c:v>Free Press</c:v>
                </c:pt>
                <c:pt idx="7">
                  <c:v>Dispositivi mobile</c:v>
                </c:pt>
                <c:pt idx="8">
                  <c:v>Radio</c:v>
                </c:pt>
              </c:strCache>
            </c:strRef>
          </c:cat>
          <c:val>
            <c:numRef>
              <c:f>Sheet1!$E$2:$E$10</c:f>
              <c:numCache>
                <c:formatCode>0</c:formatCode>
                <c:ptCount val="9"/>
                <c:pt idx="0">
                  <c:v>13.2</c:v>
                </c:pt>
                <c:pt idx="1">
                  <c:v>19.1</c:v>
                </c:pt>
                <c:pt idx="2">
                  <c:v>15.3</c:v>
                </c:pt>
                <c:pt idx="3">
                  <c:v>23.2</c:v>
                </c:pt>
                <c:pt idx="4">
                  <c:v>26.9</c:v>
                </c:pt>
                <c:pt idx="5">
                  <c:v>23.7</c:v>
                </c:pt>
                <c:pt idx="6">
                  <c:v>20.0</c:v>
                </c:pt>
                <c:pt idx="7">
                  <c:v>17.7</c:v>
                </c:pt>
                <c:pt idx="8">
                  <c:v>27.3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Per niente (1)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Volantinaggio door to door</c:v>
                </c:pt>
                <c:pt idx="1">
                  <c:v>TV</c:v>
                </c:pt>
                <c:pt idx="2">
                  <c:v>Internet</c:v>
                </c:pt>
                <c:pt idx="3">
                  <c:v>La stampa</c:v>
                </c:pt>
                <c:pt idx="4">
                  <c:v>La cartellonistica</c:v>
                </c:pt>
                <c:pt idx="5">
                  <c:v>Email pubblicitarie</c:v>
                </c:pt>
                <c:pt idx="6">
                  <c:v>Free Press</c:v>
                </c:pt>
                <c:pt idx="7">
                  <c:v>Dispositivi mobile</c:v>
                </c:pt>
                <c:pt idx="8">
                  <c:v>Radio</c:v>
                </c:pt>
              </c:strCache>
            </c:strRef>
          </c:cat>
          <c:val>
            <c:numRef>
              <c:f>Sheet1!$F$2:$F$10</c:f>
              <c:numCache>
                <c:formatCode>0</c:formatCode>
                <c:ptCount val="9"/>
                <c:pt idx="0">
                  <c:v>17.6</c:v>
                </c:pt>
                <c:pt idx="1">
                  <c:v>26.7</c:v>
                </c:pt>
                <c:pt idx="2">
                  <c:v>36.5</c:v>
                </c:pt>
                <c:pt idx="3">
                  <c:v>24.2</c:v>
                </c:pt>
                <c:pt idx="4">
                  <c:v>34.0</c:v>
                </c:pt>
                <c:pt idx="5">
                  <c:v>44.0</c:v>
                </c:pt>
                <c:pt idx="6">
                  <c:v>49.0</c:v>
                </c:pt>
                <c:pt idx="7">
                  <c:v>55.0</c:v>
                </c:pt>
                <c:pt idx="8">
                  <c:v>43.4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shape val="cylinder"/>
        <c:axId val="564779192"/>
        <c:axId val="564762168"/>
        <c:axId val="0"/>
      </c:bar3DChart>
      <c:catAx>
        <c:axId val="5647791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/>
          <a:lstStyle/>
          <a:p>
            <a:pPr>
              <a:defRPr sz="1000"/>
            </a:pPr>
            <a:endParaRPr lang="it-IT"/>
          </a:p>
        </c:txPr>
        <c:crossAx val="564762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6476216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5647791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07591196227591"/>
          <c:y val="0.946040466956557"/>
          <c:w val="0.516959940388809"/>
          <c:h val="0.04649684647627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/>
      </a:pPr>
      <a:endParaRPr lang="it-IT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174455095287"/>
          <c:y val="0.0634935359218295"/>
          <c:w val="0.367301926242273"/>
          <c:h val="0.90507399706739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Molto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non riceve ADV cartaveo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16.0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non riceve ADV cartaveo</c:v>
                </c:pt>
              </c:strCache>
            </c:strRef>
          </c:cat>
          <c:val>
            <c:numRef>
              <c:f>Sheet1!$C$2</c:f>
              <c:numCache>
                <c:formatCode>0</c:formatCode>
                <c:ptCount val="1"/>
                <c:pt idx="0">
                  <c:v>38.0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Così così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non riceve ADV cartaveo</c:v>
                </c:pt>
              </c:strCache>
            </c:strRef>
          </c:cat>
          <c:val>
            <c:numRef>
              <c:f>Sheet1!$D$2</c:f>
              <c:numCache>
                <c:formatCode>0</c:formatCode>
                <c:ptCount val="1"/>
                <c:pt idx="0">
                  <c:v>13.0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non riceve ADV cartaveo</c:v>
                </c:pt>
              </c:strCache>
            </c:strRef>
          </c:cat>
          <c:val>
            <c:numRef>
              <c:f>Sheet1!$E$2</c:f>
              <c:numCache>
                <c:formatCode>0</c:formatCode>
                <c:ptCount val="1"/>
                <c:pt idx="0">
                  <c:v>10.0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non riceve ADV cartaveo</c:v>
                </c:pt>
              </c:strCache>
            </c:strRef>
          </c:cat>
          <c:val>
            <c:numRef>
              <c:f>Sheet1!$F$2</c:f>
              <c:numCache>
                <c:formatCode>0</c:formatCode>
                <c:ptCount val="1"/>
                <c:pt idx="0">
                  <c:v>23.0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shape val="cylinder"/>
        <c:axId val="564633032"/>
        <c:axId val="564630008"/>
        <c:axId val="0"/>
      </c:bar3DChart>
      <c:catAx>
        <c:axId val="564633032"/>
        <c:scaling>
          <c:orientation val="minMax"/>
        </c:scaling>
        <c:delete val="1"/>
        <c:axPos val="b"/>
        <c:majorTickMark val="out"/>
        <c:minorTickMark val="none"/>
        <c:tickLblPos val="none"/>
        <c:crossAx val="564630008"/>
        <c:crosses val="autoZero"/>
        <c:auto val="1"/>
        <c:lblAlgn val="ctr"/>
        <c:lblOffset val="100"/>
        <c:noMultiLvlLbl val="0"/>
      </c:catAx>
      <c:valAx>
        <c:axId val="56463000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564633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1669376925713"/>
          <c:y val="0.094892494000357"/>
          <c:w val="0.183580019269743"/>
          <c:h val="0.860502725620835"/>
        </c:manualLayout>
      </c:layout>
      <c:overlay val="1"/>
      <c:txPr>
        <a:bodyPr/>
        <a:lstStyle/>
        <a:p>
          <a:pPr>
            <a:defRPr sz="12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it-IT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610957081069"/>
          <c:y val="0.0307692307692308"/>
          <c:w val="0.761694193713594"/>
          <c:h val="0.9435897435897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PDV frequentati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Pt>
            <c:idx val="10"/>
            <c:invertIfNegative val="0"/>
            <c:bubble3D val="0"/>
            <c:spPr>
              <a:solidFill>
                <a:srgbClr val="B9E5FB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cat>
            <c:strRef>
              <c:f>Sheet1!$A$2:$A$13</c:f>
              <c:strCache>
                <c:ptCount val="12"/>
                <c:pt idx="0">
                  <c:v>Informazioni dell’Amministrazione Pubblica</c:v>
                </c:pt>
                <c:pt idx="1">
                  <c:v>Iniziative/attività di associazioni Non Profit</c:v>
                </c:pt>
                <c:pt idx="2">
                  <c:v>Viaggi e turismo</c:v>
                </c:pt>
                <c:pt idx="3">
                  <c:v>Automobili</c:v>
                </c:pt>
                <c:pt idx="4">
                  <c:v>Cosmesi e prodotti farmaceutici da banco</c:v>
                </c:pt>
                <c:pt idx="5">
                  <c:v>Assicurazioni</c:v>
                </c:pt>
                <c:pt idx="6">
                  <c:v>Servizi bancari</c:v>
                </c:pt>
                <c:pt idx="7">
                  <c:v>Spettacoli, eventi, cultura, concerti</c:v>
                </c:pt>
                <c:pt idx="8">
                  <c:v>Cucina/prodotti biologici/per vegetariani</c:v>
                </c:pt>
                <c:pt idx="9">
                  <c:v>Altro</c:v>
                </c:pt>
                <c:pt idx="10">
                  <c:v>Nulla</c:v>
                </c:pt>
                <c:pt idx="11">
                  <c:v>Non so</c:v>
                </c:pt>
              </c:strCache>
            </c:strRef>
          </c:cat>
          <c:val>
            <c:numRef>
              <c:f>Sheet1!$B$2:$B$13</c:f>
              <c:numCache>
                <c:formatCode>0</c:formatCode>
                <c:ptCount val="12"/>
                <c:pt idx="0">
                  <c:v>41.5</c:v>
                </c:pt>
                <c:pt idx="1">
                  <c:v>30.0</c:v>
                </c:pt>
                <c:pt idx="2">
                  <c:v>23.6</c:v>
                </c:pt>
                <c:pt idx="3">
                  <c:v>15.5</c:v>
                </c:pt>
                <c:pt idx="4">
                  <c:v>15.5</c:v>
                </c:pt>
                <c:pt idx="5">
                  <c:v>15.2</c:v>
                </c:pt>
                <c:pt idx="6">
                  <c:v>8.200000000000001</c:v>
                </c:pt>
                <c:pt idx="7">
                  <c:v>1.5</c:v>
                </c:pt>
                <c:pt idx="8">
                  <c:v>1.1</c:v>
                </c:pt>
                <c:pt idx="9">
                  <c:v>1.2</c:v>
                </c:pt>
                <c:pt idx="10">
                  <c:v>23.5</c:v>
                </c:pt>
                <c:pt idx="11">
                  <c:v>5.0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564579800"/>
        <c:axId val="564558216"/>
      </c:barChart>
      <c:catAx>
        <c:axId val="564579800"/>
        <c:scaling>
          <c:orientation val="maxMin"/>
        </c:scaling>
        <c:delete val="1"/>
        <c:axPos val="l"/>
        <c:majorTickMark val="out"/>
        <c:minorTickMark val="none"/>
        <c:tickLblPos val="none"/>
        <c:crossAx val="564558216"/>
        <c:crosses val="autoZero"/>
        <c:auto val="1"/>
        <c:lblAlgn val="ctr"/>
        <c:lblOffset val="100"/>
        <c:noMultiLvlLbl val="0"/>
      </c:catAx>
      <c:valAx>
        <c:axId val="564558216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one"/>
        <c:crossAx val="564579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baseline="0"/>
      </a:pPr>
      <a:endParaRPr lang="it-IT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cat>
            <c:strRef>
              <c:f>Sheet1!$A$2:$A$15</c:f>
              <c:strCache>
                <c:ptCount val="14"/>
                <c:pt idx="0">
                  <c:v>Audio, TV, Elettronica, Cellulari/prodotti telefonia</c:v>
                </c:pt>
                <c:pt idx="1">
                  <c:v>Biglietti aerei/treno/traghetti</c:v>
                </c:pt>
                <c:pt idx="2">
                  <c:v>Abbigliamento e accessori</c:v>
                </c:pt>
                <c:pt idx="3">
                  <c:v>Film, DVD, libri, Videogiochi/console</c:v>
                </c:pt>
                <c:pt idx="4">
                  <c:v>Viaggi</c:v>
                </c:pt>
                <c:pt idx="5">
                  <c:v>Complementi d’arredo e bricolage</c:v>
                </c:pt>
                <c:pt idx="6">
                  <c:v>Bellezza e salute</c:v>
                </c:pt>
                <c:pt idx="7">
                  <c:v>Sviluppo foto e attrezzatura per fotografia</c:v>
                </c:pt>
                <c:pt idx="8">
                  <c:v>Giocattoli e modellismo</c:v>
                </c:pt>
                <c:pt idx="9">
                  <c:v>Altro</c:v>
                </c:pt>
                <c:pt idx="10">
                  <c:v>Spesa alimentare</c:v>
                </c:pt>
                <c:pt idx="11">
                  <c:v>Articoli per collezionismo</c:v>
                </c:pt>
                <c:pt idx="12">
                  <c:v>Vini e gastronomia</c:v>
                </c:pt>
                <c:pt idx="13">
                  <c:v>Prodotti per l’infanzia</c:v>
                </c:pt>
              </c:strCache>
            </c:strRef>
          </c:cat>
          <c:val>
            <c:numRef>
              <c:f>Sheet1!$B$2:$B$15</c:f>
              <c:numCache>
                <c:formatCode>0</c:formatCode>
                <c:ptCount val="14"/>
                <c:pt idx="0">
                  <c:v>50.3</c:v>
                </c:pt>
                <c:pt idx="1">
                  <c:v>34.1</c:v>
                </c:pt>
                <c:pt idx="2">
                  <c:v>28.7</c:v>
                </c:pt>
                <c:pt idx="3">
                  <c:v>23.9</c:v>
                </c:pt>
                <c:pt idx="4">
                  <c:v>19.7</c:v>
                </c:pt>
                <c:pt idx="5">
                  <c:v>12.9</c:v>
                </c:pt>
                <c:pt idx="6">
                  <c:v>8.5</c:v>
                </c:pt>
                <c:pt idx="7">
                  <c:v>5.1</c:v>
                </c:pt>
                <c:pt idx="8">
                  <c:v>4.9</c:v>
                </c:pt>
                <c:pt idx="9">
                  <c:v>3.9</c:v>
                </c:pt>
                <c:pt idx="10">
                  <c:v>2.9</c:v>
                </c:pt>
                <c:pt idx="11">
                  <c:v>2.7</c:v>
                </c:pt>
                <c:pt idx="12">
                  <c:v>1.2</c:v>
                </c:pt>
                <c:pt idx="13">
                  <c:v>1.0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564442792"/>
        <c:axId val="564436680"/>
      </c:barChart>
      <c:catAx>
        <c:axId val="564442792"/>
        <c:scaling>
          <c:orientation val="maxMin"/>
        </c:scaling>
        <c:delete val="0"/>
        <c:axPos val="l"/>
        <c:majorTickMark val="out"/>
        <c:minorTickMark val="none"/>
        <c:tickLblPos val="nextTo"/>
        <c:spPr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c:spPr>
        <c:txPr>
          <a:bodyPr rot="0" vert="horz" anchor="t" anchorCtr="0"/>
          <a:lstStyle/>
          <a:p>
            <a:pPr>
              <a:defRPr/>
            </a:pPr>
            <a:endParaRPr lang="it-IT"/>
          </a:p>
        </c:txPr>
        <c:crossAx val="564436680"/>
        <c:crosses val="autoZero"/>
        <c:auto val="1"/>
        <c:lblAlgn val="ctr"/>
        <c:lblOffset val="100"/>
        <c:tickLblSkip val="1"/>
        <c:noMultiLvlLbl val="0"/>
      </c:catAx>
      <c:valAx>
        <c:axId val="564436680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one"/>
        <c:crossAx val="564442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Iperal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  Nella sua cassetta postale</c:v>
                </c:pt>
                <c:pt idx="1">
                  <c:v>  Nella cassetta per il materiale pubblicitario e promozionale condominiale esterna </c:v>
                </c:pt>
                <c:pt idx="2">
                  <c:v>  A mano </c:v>
                </c:pt>
                <c:pt idx="3">
                  <c:v>  Sulla porta   </c:v>
                </c:pt>
                <c:pt idx="4">
                  <c:v>  Altro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72.9</c:v>
                </c:pt>
                <c:pt idx="1">
                  <c:v>28.8</c:v>
                </c:pt>
                <c:pt idx="2">
                  <c:v>3.9</c:v>
                </c:pt>
                <c:pt idx="3">
                  <c:v>3.3</c:v>
                </c:pt>
                <c:pt idx="4">
                  <c:v>0.3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88745112"/>
        <c:axId val="588748120"/>
      </c:barChart>
      <c:catAx>
        <c:axId val="5887451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it-IT"/>
          </a:p>
        </c:txPr>
        <c:crossAx val="588748120"/>
        <c:crosses val="autoZero"/>
        <c:auto val="1"/>
        <c:lblAlgn val="ctr"/>
        <c:lblOffset val="100"/>
        <c:tickLblSkip val="1"/>
        <c:noMultiLvlLbl val="0"/>
      </c:catAx>
      <c:valAx>
        <c:axId val="588748120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one"/>
        <c:crossAx val="588745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it-IT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202531190451"/>
          <c:y val="0.18000412448444"/>
          <c:w val="0.370772480494733"/>
          <c:h val="0.77332545931758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Pt>
            <c:idx val="3"/>
            <c:bubble3D val="0"/>
            <c:explosion val="14"/>
            <c:spPr>
              <a:solidFill>
                <a:schemeClr val="accent4"/>
              </a:solidFill>
            </c:spPr>
          </c:dPt>
          <c:dLbls>
            <c:numFmt formatCode="#,##0" sourceLinked="0"/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Acquista on line</c:v>
                </c:pt>
                <c:pt idx="1">
                  <c:v>Non acquista on line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39.0</c:v>
                </c:pt>
                <c:pt idx="1">
                  <c:v>61.0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"/>
        <c:holeSize val="52"/>
      </c:doughnutChart>
    </c:plotArea>
    <c:legend>
      <c:legendPos val="r"/>
      <c:layout>
        <c:manualLayout>
          <c:xMode val="edge"/>
          <c:yMode val="edge"/>
          <c:x val="0.0205479452054796"/>
          <c:y val="0.231985751781028"/>
          <c:w val="0.136413188077518"/>
          <c:h val="0.657735283089616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200"/>
      </a:pPr>
      <a:endParaRPr lang="it-IT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ELETTRONICA/EDITORIA</c:v>
                </c:pt>
                <c:pt idx="1">
                  <c:v>VIAGGI</c:v>
                </c:pt>
                <c:pt idx="2">
                  <c:v>ABBIGLIAMENTO/BEAUTY</c:v>
                </c:pt>
                <c:pt idx="3">
                  <c:v>BABY</c:v>
                </c:pt>
                <c:pt idx="4">
                  <c:v>PRODOTTI ALIMENTARI</c:v>
                </c:pt>
                <c:pt idx="5">
                  <c:v>ALTRO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66.9</c:v>
                </c:pt>
                <c:pt idx="1">
                  <c:v>43.6</c:v>
                </c:pt>
                <c:pt idx="2">
                  <c:v>33.8</c:v>
                </c:pt>
                <c:pt idx="3">
                  <c:v>5.8</c:v>
                </c:pt>
                <c:pt idx="4">
                  <c:v>4.1</c:v>
                </c:pt>
                <c:pt idx="5">
                  <c:v>18.7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564361640"/>
        <c:axId val="564339512"/>
      </c:barChart>
      <c:catAx>
        <c:axId val="564361640"/>
        <c:scaling>
          <c:orientation val="maxMin"/>
        </c:scaling>
        <c:delete val="0"/>
        <c:axPos val="l"/>
        <c:majorTickMark val="out"/>
        <c:minorTickMark val="none"/>
        <c:tickLblPos val="nextTo"/>
        <c:spPr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c:spPr>
        <c:txPr>
          <a:bodyPr rot="0" vert="horz" anchor="t" anchorCtr="0"/>
          <a:lstStyle/>
          <a:p>
            <a:pPr>
              <a:defRPr/>
            </a:pPr>
            <a:endParaRPr lang="it-IT"/>
          </a:p>
        </c:txPr>
        <c:crossAx val="564339512"/>
        <c:crosses val="autoZero"/>
        <c:auto val="1"/>
        <c:lblAlgn val="ctr"/>
        <c:lblOffset val="100"/>
        <c:tickLblSkip val="1"/>
        <c:noMultiLvlLbl val="0"/>
      </c:catAx>
      <c:valAx>
        <c:axId val="564339512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one"/>
        <c:crossAx val="564361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it-IT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259961822954"/>
          <c:y val="0.178743961352657"/>
          <c:w val="0.698229937166945"/>
          <c:h val="0.5458937198067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PDV frequentati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PC</c:v>
                </c:pt>
                <c:pt idx="1">
                  <c:v>Smartphone</c:v>
                </c:pt>
                <c:pt idx="2">
                  <c:v>Tablet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97.3</c:v>
                </c:pt>
                <c:pt idx="1">
                  <c:v>6.6</c:v>
                </c:pt>
                <c:pt idx="2">
                  <c:v>6.1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585834104"/>
        <c:axId val="585842152"/>
      </c:barChart>
      <c:catAx>
        <c:axId val="585834104"/>
        <c:scaling>
          <c:orientation val="maxMin"/>
        </c:scaling>
        <c:delete val="0"/>
        <c:axPos val="l"/>
        <c:majorTickMark val="out"/>
        <c:minorTickMark val="none"/>
        <c:tickLblPos val="nextTo"/>
        <c:spPr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c:spPr>
        <c:txPr>
          <a:bodyPr rot="0" vert="horz" anchor="t" anchorCtr="0"/>
          <a:lstStyle/>
          <a:p>
            <a:pPr>
              <a:defRPr sz="1200"/>
            </a:pPr>
            <a:endParaRPr lang="it-IT"/>
          </a:p>
        </c:txPr>
        <c:crossAx val="585842152"/>
        <c:crosses val="autoZero"/>
        <c:auto val="1"/>
        <c:lblAlgn val="ctr"/>
        <c:lblOffset val="100"/>
        <c:tickLblSkip val="1"/>
        <c:noMultiLvlLbl val="0"/>
      </c:catAx>
      <c:valAx>
        <c:axId val="585842152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one"/>
        <c:crossAx val="585834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it-IT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202531190451"/>
          <c:y val="0.18000412448444"/>
          <c:w val="0.370772480494733"/>
          <c:h val="0.77332545931758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Pt>
            <c:idx val="3"/>
            <c:bubble3D val="0"/>
            <c:explosion val="14"/>
            <c:spPr>
              <a:solidFill>
                <a:schemeClr val="accent4"/>
              </a:solidFill>
            </c:spPr>
          </c:dPt>
          <c:dLbls>
            <c:numFmt formatCode="#,##0" sourceLinked="0"/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Acquista on line</c:v>
                </c:pt>
                <c:pt idx="1">
                  <c:v>Non acquista on line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39.0</c:v>
                </c:pt>
                <c:pt idx="1">
                  <c:v>61.0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"/>
        <c:holeSize val="52"/>
      </c:doughnutChart>
    </c:plotArea>
    <c:legend>
      <c:legendPos val="r"/>
      <c:layout>
        <c:manualLayout>
          <c:xMode val="edge"/>
          <c:yMode val="edge"/>
          <c:x val="0.0205479452054796"/>
          <c:y val="0.231985751781028"/>
          <c:w val="0.136413188077518"/>
          <c:h val="0.657735283089616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200"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5526732103693"/>
          <c:y val="0.0276231721034871"/>
          <c:w val="0.452964215207971"/>
          <c:h val="1.0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Pt>
            <c:idx val="3"/>
            <c:bubble3D val="0"/>
            <c:spPr>
              <a:solidFill>
                <a:schemeClr val="accent4"/>
              </a:solidFill>
            </c:spPr>
          </c:dPt>
          <c:dLbls>
            <c:numFmt formatCode="#,##0" sourceLinked="0"/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Riceve ADV cartaceo</c:v>
                </c:pt>
                <c:pt idx="1">
                  <c:v>Non riceve ADV cartaceo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89.8</c:v>
                </c:pt>
                <c:pt idx="1">
                  <c:v>10.2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0"/>
        <c:holeSize val="52"/>
      </c:doughnutChart>
    </c:plotArea>
    <c:legend>
      <c:legendPos val="r"/>
      <c:layout>
        <c:manualLayout>
          <c:xMode val="edge"/>
          <c:yMode val="edge"/>
          <c:x val="0.0"/>
          <c:y val="0.0034143232095988"/>
          <c:w val="0.293947467092931"/>
          <c:h val="0.79583052118485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200"/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389697325299"/>
          <c:y val="0.0"/>
          <c:w val="0.452964215207971"/>
          <c:h val="1.0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Pt>
            <c:idx val="3"/>
            <c:bubble3D val="0"/>
            <c:explosion val="14"/>
            <c:spPr>
              <a:solidFill>
                <a:schemeClr val="accent4"/>
              </a:solidFill>
            </c:spPr>
          </c:dPt>
          <c:dLbls>
            <c:numFmt formatCode="#,##0" sourceLinked="0"/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Riceve ADV cartaceo</c:v>
                </c:pt>
                <c:pt idx="1">
                  <c:v>Non riceve ADV cartaceo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89.8</c:v>
                </c:pt>
                <c:pt idx="1">
                  <c:v>10.2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0"/>
        <c:holeSize val="52"/>
      </c:doughnutChart>
    </c:plotArea>
    <c:legend>
      <c:legendPos val="r"/>
      <c:layout>
        <c:manualLayout>
          <c:xMode val="edge"/>
          <c:yMode val="edge"/>
          <c:x val="0.628545624880464"/>
          <c:y val="0.212938132733409"/>
          <c:w val="0.293947467092931"/>
          <c:h val="0.572020997375329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200"/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9860460480416"/>
          <c:y val="0.09235547479642"/>
          <c:w val="0.367301926242272"/>
          <c:h val="0.90507399706739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Vive in un luogo isolato/fuori mano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non riceve ADV cartaveo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73.4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Nel suo condominio c’è la cassetta per il materiale pubblicitario e promozionale condominiale esterna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non riceve ADV cartaveo</c:v>
                </c:pt>
              </c:strCache>
            </c:strRef>
          </c:cat>
          <c:val>
            <c:numRef>
              <c:f>Sheet1!$C$2</c:f>
              <c:numCache>
                <c:formatCode>0</c:formatCode>
                <c:ptCount val="1"/>
                <c:pt idx="0">
                  <c:v>9.1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Il portiere non permette che venga distribuito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non riceve ADV cartaveo</c:v>
                </c:pt>
              </c:strCache>
            </c:strRef>
          </c:cat>
          <c:val>
            <c:numRef>
              <c:f>Sheet1!$D$2</c:f>
              <c:numCache>
                <c:formatCode>0</c:formatCode>
                <c:ptCount val="1"/>
                <c:pt idx="0">
                  <c:v>4.5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Ha messo un messaggio sulla sua cassetta di posta che vieta che venga lasciato materiale promozionale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non riceve ADV cartaveo</c:v>
                </c:pt>
              </c:strCache>
            </c:strRef>
          </c:cat>
          <c:val>
            <c:numRef>
              <c:f>Sheet1!$E$2</c:f>
              <c:numCache>
                <c:formatCode>0</c:formatCode>
                <c:ptCount val="1"/>
                <c:pt idx="0">
                  <c:v>1.3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Altro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non riceve ADV cartaveo</c:v>
                </c:pt>
              </c:strCache>
            </c:strRef>
          </c:cat>
          <c:val>
            <c:numRef>
              <c:f>Sheet1!$F$2</c:f>
              <c:numCache>
                <c:formatCode>0</c:formatCode>
                <c:ptCount val="1"/>
                <c:pt idx="0">
                  <c:v>1.3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Non sa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non riceve ADV cartaveo</c:v>
                </c:pt>
              </c:strCache>
            </c:strRef>
          </c:cat>
          <c:val>
            <c:numRef>
              <c:f>Sheet1!$G$2</c:f>
              <c:numCache>
                <c:formatCode>0</c:formatCode>
                <c:ptCount val="1"/>
                <c:pt idx="0">
                  <c:v>10.4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shape val="cylinder"/>
        <c:axId val="588510232"/>
        <c:axId val="588513144"/>
        <c:axId val="0"/>
      </c:bar3DChart>
      <c:catAx>
        <c:axId val="588510232"/>
        <c:scaling>
          <c:orientation val="minMax"/>
        </c:scaling>
        <c:delete val="1"/>
        <c:axPos val="b"/>
        <c:majorTickMark val="out"/>
        <c:minorTickMark val="none"/>
        <c:tickLblPos val="none"/>
        <c:crossAx val="588513144"/>
        <c:crosses val="autoZero"/>
        <c:auto val="1"/>
        <c:lblAlgn val="ctr"/>
        <c:lblOffset val="100"/>
        <c:noMultiLvlLbl val="0"/>
      </c:catAx>
      <c:valAx>
        <c:axId val="58851314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588510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0232067510548523"/>
          <c:y val="0.111570428696413"/>
          <c:w val="0.341807909604521"/>
          <c:h val="0.843408708526819"/>
        </c:manualLayout>
      </c:layout>
      <c:overlay val="1"/>
      <c:txPr>
        <a:bodyPr/>
        <a:lstStyle/>
        <a:p>
          <a:pPr>
            <a:defRPr sz="9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9860460480416"/>
          <c:y val="0.0923554747964201"/>
          <c:w val="0.367301926242272"/>
          <c:h val="0.90507399706739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Molto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non riceve ADV cartaveo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8.0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non riceve ADV cartaveo</c:v>
                </c:pt>
              </c:strCache>
            </c:strRef>
          </c:cat>
          <c:val>
            <c:numRef>
              <c:f>Sheet1!$C$2</c:f>
              <c:numCache>
                <c:formatCode>0</c:formatCode>
                <c:ptCount val="1"/>
                <c:pt idx="0">
                  <c:v>21.0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Così così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non riceve ADV cartaveo</c:v>
                </c:pt>
              </c:strCache>
            </c:strRef>
          </c:cat>
          <c:val>
            <c:numRef>
              <c:f>Sheet1!$D$2</c:f>
              <c:numCache>
                <c:formatCode>0</c:formatCode>
                <c:ptCount val="1"/>
                <c:pt idx="0">
                  <c:v>17.0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non riceve ADV cartaveo</c:v>
                </c:pt>
              </c:strCache>
            </c:strRef>
          </c:cat>
          <c:val>
            <c:numRef>
              <c:f>Sheet1!$E$2</c:f>
              <c:numCache>
                <c:formatCode>0</c:formatCode>
                <c:ptCount val="1"/>
                <c:pt idx="0">
                  <c:v>21.0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non riceve ADV cartaveo</c:v>
                </c:pt>
              </c:strCache>
            </c:strRef>
          </c:cat>
          <c:val>
            <c:numRef>
              <c:f>Sheet1!$F$2</c:f>
              <c:numCache>
                <c:formatCode>0</c:formatCode>
                <c:ptCount val="1"/>
                <c:pt idx="0">
                  <c:v>32.0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shape val="cylinder"/>
        <c:axId val="588461160"/>
        <c:axId val="588456248"/>
        <c:axId val="0"/>
      </c:bar3DChart>
      <c:catAx>
        <c:axId val="588461160"/>
        <c:scaling>
          <c:orientation val="minMax"/>
        </c:scaling>
        <c:delete val="1"/>
        <c:axPos val="b"/>
        <c:majorTickMark val="out"/>
        <c:minorTickMark val="none"/>
        <c:tickLblPos val="none"/>
        <c:crossAx val="588456248"/>
        <c:crosses val="autoZero"/>
        <c:auto val="1"/>
        <c:lblAlgn val="ctr"/>
        <c:lblOffset val="100"/>
        <c:noMultiLvlLbl val="0"/>
      </c:catAx>
      <c:valAx>
        <c:axId val="58845624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588461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1814345991561"/>
          <c:y val="0.139497274379165"/>
          <c:w val="0.183580019269743"/>
          <c:h val="0.860502725620835"/>
        </c:manualLayout>
      </c:layout>
      <c:overlay val="1"/>
      <c:txPr>
        <a:bodyPr/>
        <a:lstStyle/>
        <a:p>
          <a:pPr>
            <a:defRPr sz="9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it-I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PDV frequentati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Depliant/volantini di supermercati/ipermercati che evidenziano attività promozionali</c:v>
                </c:pt>
                <c:pt idx="1">
                  <c:v>Depliant/volantini di grandi negozi di elettronica/arredamento</c:v>
                </c:pt>
                <c:pt idx="2">
                  <c:v>Depliant/volantini di esercizi commerciali/professionali di altri settori</c:v>
                </c:pt>
                <c:pt idx="3">
                  <c:v>Campioni Gratuiti</c:v>
                </c:pt>
                <c:pt idx="4">
                  <c:v>Giornali Gratuiti (Free Press)</c:v>
                </c:pt>
                <c:pt idx="5">
                  <c:v>Altro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96.6</c:v>
                </c:pt>
                <c:pt idx="1">
                  <c:v>79.6</c:v>
                </c:pt>
                <c:pt idx="2">
                  <c:v>42.5</c:v>
                </c:pt>
                <c:pt idx="3">
                  <c:v>1.8</c:v>
                </c:pt>
                <c:pt idx="4">
                  <c:v>5.1</c:v>
                </c:pt>
                <c:pt idx="5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588363608"/>
        <c:axId val="588366728"/>
      </c:barChart>
      <c:catAx>
        <c:axId val="588363608"/>
        <c:scaling>
          <c:orientation val="maxMin"/>
        </c:scaling>
        <c:delete val="0"/>
        <c:axPos val="l"/>
        <c:majorTickMark val="out"/>
        <c:minorTickMark val="none"/>
        <c:tickLblPos val="nextTo"/>
        <c:spPr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c:spPr>
        <c:txPr>
          <a:bodyPr rot="0" vert="horz" anchor="t" anchorCtr="0"/>
          <a:lstStyle/>
          <a:p>
            <a:pPr>
              <a:defRPr sz="1100" baseline="0"/>
            </a:pPr>
            <a:endParaRPr lang="it-IT"/>
          </a:p>
        </c:txPr>
        <c:crossAx val="588366728"/>
        <c:crosses val="autoZero"/>
        <c:auto val="1"/>
        <c:lblAlgn val="ctr"/>
        <c:lblOffset val="100"/>
        <c:tickLblSkip val="1"/>
        <c:noMultiLvlLbl val="0"/>
      </c:catAx>
      <c:valAx>
        <c:axId val="588366728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one"/>
        <c:crossAx val="588363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it-IT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5D7B89-728E-4017-96C5-05EB8AB88E0E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BED32E-242D-485D-A8BC-14A9FFB0DC7A}">
      <dgm:prSet custT="1"/>
      <dgm:spPr/>
      <dgm:t>
        <a:bodyPr/>
        <a:lstStyle/>
        <a:p>
          <a:pPr algn="r" rtl="0"/>
          <a:r>
            <a:rPr lang="it-IT" sz="1800" baseline="0" dirty="0" smtClean="0"/>
            <a:t>Obiettivo </a:t>
          </a:r>
          <a:r>
            <a:rPr lang="it-IT" sz="1800" baseline="0" smtClean="0"/>
            <a:t>primario è stato </a:t>
          </a:r>
          <a:r>
            <a:rPr lang="it-IT" sz="2000" b="1" u="sng" baseline="0" smtClean="0"/>
            <a:t>indagare</a:t>
          </a:r>
          <a:r>
            <a:rPr lang="it-IT" sz="1800" b="1" baseline="0" smtClean="0"/>
            <a:t> </a:t>
          </a:r>
          <a:r>
            <a:rPr lang="it-IT" sz="1800" b="1" baseline="0" dirty="0" smtClean="0"/>
            <a:t>e </a:t>
          </a:r>
          <a:r>
            <a:rPr lang="it-IT" sz="2000" b="1" u="sng" baseline="0" dirty="0" smtClean="0"/>
            <a:t>misurare</a:t>
          </a:r>
          <a:r>
            <a:rPr lang="it-IT" sz="1800" b="1" baseline="0" dirty="0" smtClean="0"/>
            <a:t> la </a:t>
          </a:r>
          <a:r>
            <a:rPr lang="it-IT" sz="2000" b="1" u="sng" baseline="0" dirty="0" smtClean="0"/>
            <a:t>percezione del consumatore</a:t>
          </a:r>
          <a:r>
            <a:rPr lang="it-IT" sz="2000" baseline="0" dirty="0" smtClean="0"/>
            <a:t> </a:t>
          </a:r>
          <a:r>
            <a:rPr lang="it-IT" sz="1800" baseline="0" dirty="0" smtClean="0"/>
            <a:t>relativamente al </a:t>
          </a:r>
          <a:r>
            <a:rPr lang="it-IT" sz="2000" b="1" u="sng" baseline="0" dirty="0" smtClean="0"/>
            <a:t>materiale pubblicitario e promozionale</a:t>
          </a:r>
          <a:r>
            <a:rPr lang="it-IT" sz="1800" b="1" u="sng" baseline="0" dirty="0" smtClean="0"/>
            <a:t> </a:t>
          </a:r>
          <a:r>
            <a:rPr lang="it-IT" sz="1800" baseline="0" dirty="0" smtClean="0"/>
            <a:t>distribuito </a:t>
          </a:r>
          <a:r>
            <a:rPr lang="it-IT" sz="2000" b="1" u="sng" baseline="0" dirty="0" smtClean="0"/>
            <a:t>porta a porta</a:t>
          </a:r>
          <a:r>
            <a:rPr lang="it-IT" sz="1600" baseline="0" dirty="0" smtClean="0"/>
            <a:t>.  </a:t>
          </a:r>
          <a:endParaRPr lang="en-US" sz="1600" dirty="0"/>
        </a:p>
      </dgm:t>
    </dgm:pt>
    <dgm:pt modelId="{8754A60C-4C06-4263-9956-BC3C1D37990F}" type="parTrans" cxnId="{49E2A3E7-D957-4251-A8AB-FABA77BDB828}">
      <dgm:prSet/>
      <dgm:spPr/>
      <dgm:t>
        <a:bodyPr/>
        <a:lstStyle/>
        <a:p>
          <a:endParaRPr lang="en-US"/>
        </a:p>
      </dgm:t>
    </dgm:pt>
    <dgm:pt modelId="{B76559CA-C1D0-4439-A2DC-0987B26B3E7C}" type="sibTrans" cxnId="{49E2A3E7-D957-4251-A8AB-FABA77BDB828}">
      <dgm:prSet/>
      <dgm:spPr/>
      <dgm:t>
        <a:bodyPr/>
        <a:lstStyle/>
        <a:p>
          <a:endParaRPr lang="en-US"/>
        </a:p>
      </dgm:t>
    </dgm:pt>
    <dgm:pt modelId="{506FCC1D-7A94-4A6C-BC58-2198811CAFB8}">
      <dgm:prSet custT="1"/>
      <dgm:spPr/>
      <dgm:t>
        <a:bodyPr/>
        <a:lstStyle/>
        <a:p>
          <a:pPr algn="r" rtl="0"/>
          <a:r>
            <a:rPr lang="it-IT" sz="1800" baseline="0" dirty="0" smtClean="0"/>
            <a:t>Nello specifico si è voluto esplorare </a:t>
          </a:r>
          <a:r>
            <a:rPr lang="it-IT" sz="1600" b="1" baseline="0" dirty="0" smtClean="0"/>
            <a:t>l’</a:t>
          </a:r>
          <a:r>
            <a:rPr lang="it-IT" sz="1800" b="1" u="sng" baseline="0" dirty="0" smtClean="0"/>
            <a:t>atteggiamento</a:t>
          </a:r>
          <a:r>
            <a:rPr lang="it-IT" sz="1600" baseline="0" dirty="0" smtClean="0"/>
            <a:t> e </a:t>
          </a:r>
          <a:r>
            <a:rPr lang="it-IT" sz="1600" b="1" baseline="0" dirty="0" smtClean="0"/>
            <a:t>l’</a:t>
          </a:r>
          <a:r>
            <a:rPr lang="it-IT" sz="1800" b="1" u="sng" baseline="0" dirty="0" smtClean="0"/>
            <a:t>attenzione</a:t>
          </a:r>
          <a:r>
            <a:rPr lang="it-IT" sz="1600" baseline="0" dirty="0" smtClean="0"/>
            <a:t> che il consumatore ha nei confronti di questa forma di comunicazione </a:t>
          </a:r>
          <a:r>
            <a:rPr lang="it-IT" sz="1600" b="1" baseline="0" dirty="0" smtClean="0"/>
            <a:t>distinta per </a:t>
          </a:r>
          <a:r>
            <a:rPr lang="it-IT" sz="1800" b="1" baseline="0" dirty="0" smtClean="0"/>
            <a:t>categorie merceologiche</a:t>
          </a:r>
          <a:r>
            <a:rPr lang="it-IT" sz="1800" baseline="0" dirty="0" smtClean="0"/>
            <a:t> </a:t>
          </a:r>
          <a:r>
            <a:rPr lang="it-IT" sz="1600" baseline="0" dirty="0" smtClean="0"/>
            <a:t>comunicate </a:t>
          </a:r>
          <a:r>
            <a:rPr lang="it-IT" sz="1600" b="1" baseline="0" dirty="0" smtClean="0"/>
            <a:t>e </a:t>
          </a:r>
          <a:r>
            <a:rPr lang="it-IT" sz="1800" b="1" baseline="0" dirty="0" smtClean="0"/>
            <a:t>l’</a:t>
          </a:r>
          <a:r>
            <a:rPr lang="it-IT" sz="1800" b="1" u="sng" baseline="0" dirty="0" smtClean="0"/>
            <a:t>influenza </a:t>
          </a:r>
          <a:r>
            <a:rPr lang="it-IT" sz="1800" b="1" baseline="0" dirty="0" smtClean="0"/>
            <a:t>esercitata </a:t>
          </a:r>
          <a:r>
            <a:rPr lang="it-IT" sz="1600" baseline="0" dirty="0" smtClean="0"/>
            <a:t>sulle decisioni di acquisto.</a:t>
          </a:r>
          <a:endParaRPr lang="en-US" sz="1600" dirty="0"/>
        </a:p>
      </dgm:t>
    </dgm:pt>
    <dgm:pt modelId="{E7E1355D-3F6F-46F6-9D10-1334F37CE244}" type="parTrans" cxnId="{35D6DA69-DC0F-4703-9C2F-76891820BC0A}">
      <dgm:prSet/>
      <dgm:spPr/>
      <dgm:t>
        <a:bodyPr/>
        <a:lstStyle/>
        <a:p>
          <a:endParaRPr lang="en-US"/>
        </a:p>
      </dgm:t>
    </dgm:pt>
    <dgm:pt modelId="{8F993AA9-DAE1-4960-92E6-A2298EB2DAB7}" type="sibTrans" cxnId="{35D6DA69-DC0F-4703-9C2F-76891820BC0A}">
      <dgm:prSet/>
      <dgm:spPr/>
      <dgm:t>
        <a:bodyPr/>
        <a:lstStyle/>
        <a:p>
          <a:endParaRPr lang="en-US"/>
        </a:p>
      </dgm:t>
    </dgm:pt>
    <dgm:pt modelId="{C9784B52-FB80-460A-B0E4-819B70CA2291}">
      <dgm:prSet custT="1"/>
      <dgm:spPr/>
      <dgm:t>
        <a:bodyPr/>
        <a:lstStyle/>
        <a:p>
          <a:pPr algn="r" rtl="0"/>
          <a:r>
            <a:rPr lang="it-IT" sz="1800" baseline="0" dirty="0" smtClean="0"/>
            <a:t>È stato inoltre previsto un </a:t>
          </a:r>
          <a:r>
            <a:rPr lang="it-IT" sz="2000" b="1" baseline="0" dirty="0" smtClean="0"/>
            <a:t>focus</a:t>
          </a:r>
          <a:r>
            <a:rPr lang="it-IT" sz="1800" baseline="0" dirty="0" smtClean="0"/>
            <a:t> sulla ricezione e gradimento del </a:t>
          </a:r>
          <a:r>
            <a:rPr lang="it-IT" sz="2000" b="1" baseline="0" dirty="0" smtClean="0"/>
            <a:t>materiale pubblicitario in </a:t>
          </a:r>
          <a:r>
            <a:rPr lang="it-IT" sz="2000" b="1" u="sng" baseline="0" dirty="0" smtClean="0"/>
            <a:t>formato elettronico</a:t>
          </a:r>
          <a:r>
            <a:rPr lang="it-IT" sz="1800" baseline="0" dirty="0" smtClean="0"/>
            <a:t>: punti di forza e debolezza e confronto con l’ADV cartaceo tradizionale.</a:t>
          </a:r>
          <a:endParaRPr lang="en-US" sz="1800" dirty="0"/>
        </a:p>
      </dgm:t>
    </dgm:pt>
    <dgm:pt modelId="{E6C7F2E9-D5BC-4FF8-911E-62313C289054}" type="parTrans" cxnId="{17EFE082-64CB-44A5-B012-EAB77140283C}">
      <dgm:prSet/>
      <dgm:spPr/>
      <dgm:t>
        <a:bodyPr/>
        <a:lstStyle/>
        <a:p>
          <a:endParaRPr lang="en-US"/>
        </a:p>
      </dgm:t>
    </dgm:pt>
    <dgm:pt modelId="{B528B2FA-7077-4D04-8B91-2C12AB976C3E}" type="sibTrans" cxnId="{17EFE082-64CB-44A5-B012-EAB77140283C}">
      <dgm:prSet/>
      <dgm:spPr/>
      <dgm:t>
        <a:bodyPr/>
        <a:lstStyle/>
        <a:p>
          <a:endParaRPr lang="en-US"/>
        </a:p>
      </dgm:t>
    </dgm:pt>
    <dgm:pt modelId="{BF2C9BBC-1F9F-4054-BF1D-9CA9CDBA5914}" type="pres">
      <dgm:prSet presAssocID="{985D7B89-728E-4017-96C5-05EB8AB88E0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AA7FEC-B6AD-4D22-A60D-0153D3C4BACF}" type="pres">
      <dgm:prSet presAssocID="{27BED32E-242D-485D-A8BC-14A9FFB0DC7A}" presName="composite" presStyleCnt="0"/>
      <dgm:spPr/>
    </dgm:pt>
    <dgm:pt modelId="{9997CC4A-4353-4650-A7F6-A89E6D9696ED}" type="pres">
      <dgm:prSet presAssocID="{27BED32E-242D-485D-A8BC-14A9FFB0DC7A}" presName="imgShp" presStyleLbl="fgImgPlace1" presStyleIdx="0" presStyleCnt="3" custLinFactNeighborX="-47597"/>
      <dgm:spPr/>
    </dgm:pt>
    <dgm:pt modelId="{ACB0EE6F-2A45-4D57-A460-7F7804DE0A02}" type="pres">
      <dgm:prSet presAssocID="{27BED32E-242D-485D-A8BC-14A9FFB0DC7A}" presName="txShp" presStyleLbl="node1" presStyleIdx="0" presStyleCnt="3" custScaleX="1161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AFC5E-4CCF-428E-A8AD-48C11528475F}" type="pres">
      <dgm:prSet presAssocID="{B76559CA-C1D0-4439-A2DC-0987B26B3E7C}" presName="spacing" presStyleCnt="0"/>
      <dgm:spPr/>
    </dgm:pt>
    <dgm:pt modelId="{A01E0712-E01A-4BB9-8FFD-E8F6B35E9512}" type="pres">
      <dgm:prSet presAssocID="{506FCC1D-7A94-4A6C-BC58-2198811CAFB8}" presName="composite" presStyleCnt="0"/>
      <dgm:spPr/>
    </dgm:pt>
    <dgm:pt modelId="{8A7570E3-E1B0-4EA9-889F-1F026DE4A1AD}" type="pres">
      <dgm:prSet presAssocID="{506FCC1D-7A94-4A6C-BC58-2198811CAFB8}" presName="imgShp" presStyleLbl="fgImgPlace1" presStyleIdx="1" presStyleCnt="3" custLinFactNeighborX="-45888"/>
      <dgm:spPr/>
    </dgm:pt>
    <dgm:pt modelId="{0A99EC29-1EC1-4BCA-B635-7A343091FABA}" type="pres">
      <dgm:prSet presAssocID="{506FCC1D-7A94-4A6C-BC58-2198811CAFB8}" presName="txShp" presStyleLbl="node1" presStyleIdx="1" presStyleCnt="3" custScaleX="1183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21AD4F-476D-4BC1-8036-C8AE717AAF20}" type="pres">
      <dgm:prSet presAssocID="{8F993AA9-DAE1-4960-92E6-A2298EB2DAB7}" presName="spacing" presStyleCnt="0"/>
      <dgm:spPr/>
    </dgm:pt>
    <dgm:pt modelId="{CD24FB17-4800-4F8E-9757-011D69064511}" type="pres">
      <dgm:prSet presAssocID="{C9784B52-FB80-460A-B0E4-819B70CA2291}" presName="composite" presStyleCnt="0"/>
      <dgm:spPr/>
    </dgm:pt>
    <dgm:pt modelId="{CE0094B5-BBDF-4E43-A569-5D08FD926E5A}" type="pres">
      <dgm:prSet presAssocID="{C9784B52-FB80-460A-B0E4-819B70CA2291}" presName="imgShp" presStyleLbl="fgImgPlace1" presStyleIdx="2" presStyleCnt="3" custLinFactNeighborX="-50153"/>
      <dgm:spPr/>
    </dgm:pt>
    <dgm:pt modelId="{D6768EE9-6C45-4543-B707-D79BF26B0066}" type="pres">
      <dgm:prSet presAssocID="{C9784B52-FB80-460A-B0E4-819B70CA2291}" presName="txShp" presStyleLbl="node1" presStyleIdx="2" presStyleCnt="3" custScaleX="1129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E2A3E7-D957-4251-A8AB-FABA77BDB828}" srcId="{985D7B89-728E-4017-96C5-05EB8AB88E0E}" destId="{27BED32E-242D-485D-A8BC-14A9FFB0DC7A}" srcOrd="0" destOrd="0" parTransId="{8754A60C-4C06-4263-9956-BC3C1D37990F}" sibTransId="{B76559CA-C1D0-4439-A2DC-0987B26B3E7C}"/>
    <dgm:cxn modelId="{35D6DA69-DC0F-4703-9C2F-76891820BC0A}" srcId="{985D7B89-728E-4017-96C5-05EB8AB88E0E}" destId="{506FCC1D-7A94-4A6C-BC58-2198811CAFB8}" srcOrd="1" destOrd="0" parTransId="{E7E1355D-3F6F-46F6-9D10-1334F37CE244}" sibTransId="{8F993AA9-DAE1-4960-92E6-A2298EB2DAB7}"/>
    <dgm:cxn modelId="{B7B070E4-81C6-452E-BDA6-470E2181C51C}" type="presOf" srcId="{27BED32E-242D-485D-A8BC-14A9FFB0DC7A}" destId="{ACB0EE6F-2A45-4D57-A460-7F7804DE0A02}" srcOrd="0" destOrd="0" presId="urn:microsoft.com/office/officeart/2005/8/layout/vList3#1"/>
    <dgm:cxn modelId="{E436EE27-1652-465C-9475-945B09FAE567}" type="presOf" srcId="{985D7B89-728E-4017-96C5-05EB8AB88E0E}" destId="{BF2C9BBC-1F9F-4054-BF1D-9CA9CDBA5914}" srcOrd="0" destOrd="0" presId="urn:microsoft.com/office/officeart/2005/8/layout/vList3#1"/>
    <dgm:cxn modelId="{17EFE082-64CB-44A5-B012-EAB77140283C}" srcId="{985D7B89-728E-4017-96C5-05EB8AB88E0E}" destId="{C9784B52-FB80-460A-B0E4-819B70CA2291}" srcOrd="2" destOrd="0" parTransId="{E6C7F2E9-D5BC-4FF8-911E-62313C289054}" sibTransId="{B528B2FA-7077-4D04-8B91-2C12AB976C3E}"/>
    <dgm:cxn modelId="{4AEEE554-28C2-41ED-8BEF-BF39D8DCEC6B}" type="presOf" srcId="{C9784B52-FB80-460A-B0E4-819B70CA2291}" destId="{D6768EE9-6C45-4543-B707-D79BF26B0066}" srcOrd="0" destOrd="0" presId="urn:microsoft.com/office/officeart/2005/8/layout/vList3#1"/>
    <dgm:cxn modelId="{4801F595-5722-4CCC-9F79-EEEAD2A82D22}" type="presOf" srcId="{506FCC1D-7A94-4A6C-BC58-2198811CAFB8}" destId="{0A99EC29-1EC1-4BCA-B635-7A343091FABA}" srcOrd="0" destOrd="0" presId="urn:microsoft.com/office/officeart/2005/8/layout/vList3#1"/>
    <dgm:cxn modelId="{72379815-9370-4E1A-B373-C563EC7D7B37}" type="presParOf" srcId="{BF2C9BBC-1F9F-4054-BF1D-9CA9CDBA5914}" destId="{4FAA7FEC-B6AD-4D22-A60D-0153D3C4BACF}" srcOrd="0" destOrd="0" presId="urn:microsoft.com/office/officeart/2005/8/layout/vList3#1"/>
    <dgm:cxn modelId="{520127B9-6643-47C2-B990-4CF856498EF0}" type="presParOf" srcId="{4FAA7FEC-B6AD-4D22-A60D-0153D3C4BACF}" destId="{9997CC4A-4353-4650-A7F6-A89E6D9696ED}" srcOrd="0" destOrd="0" presId="urn:microsoft.com/office/officeart/2005/8/layout/vList3#1"/>
    <dgm:cxn modelId="{776CC174-62F4-423C-A767-0EDE962C6CBF}" type="presParOf" srcId="{4FAA7FEC-B6AD-4D22-A60D-0153D3C4BACF}" destId="{ACB0EE6F-2A45-4D57-A460-7F7804DE0A02}" srcOrd="1" destOrd="0" presId="urn:microsoft.com/office/officeart/2005/8/layout/vList3#1"/>
    <dgm:cxn modelId="{E764ED73-C889-4647-8AFD-655D5B199168}" type="presParOf" srcId="{BF2C9BBC-1F9F-4054-BF1D-9CA9CDBA5914}" destId="{544AFC5E-4CCF-428E-A8AD-48C11528475F}" srcOrd="1" destOrd="0" presId="urn:microsoft.com/office/officeart/2005/8/layout/vList3#1"/>
    <dgm:cxn modelId="{F717D4FE-DDC7-4B8D-82EE-A71863988B97}" type="presParOf" srcId="{BF2C9BBC-1F9F-4054-BF1D-9CA9CDBA5914}" destId="{A01E0712-E01A-4BB9-8FFD-E8F6B35E9512}" srcOrd="2" destOrd="0" presId="urn:microsoft.com/office/officeart/2005/8/layout/vList3#1"/>
    <dgm:cxn modelId="{CA1C4FD1-6DA6-4336-A51E-DEC5C8B1D2A6}" type="presParOf" srcId="{A01E0712-E01A-4BB9-8FFD-E8F6B35E9512}" destId="{8A7570E3-E1B0-4EA9-889F-1F026DE4A1AD}" srcOrd="0" destOrd="0" presId="urn:microsoft.com/office/officeart/2005/8/layout/vList3#1"/>
    <dgm:cxn modelId="{6B1AA111-8C3B-4FC9-9723-02EE443830CF}" type="presParOf" srcId="{A01E0712-E01A-4BB9-8FFD-E8F6B35E9512}" destId="{0A99EC29-1EC1-4BCA-B635-7A343091FABA}" srcOrd="1" destOrd="0" presId="urn:microsoft.com/office/officeart/2005/8/layout/vList3#1"/>
    <dgm:cxn modelId="{8888B3C4-7635-4E60-8AA0-E3DC07002CC0}" type="presParOf" srcId="{BF2C9BBC-1F9F-4054-BF1D-9CA9CDBA5914}" destId="{1D21AD4F-476D-4BC1-8036-C8AE717AAF20}" srcOrd="3" destOrd="0" presId="urn:microsoft.com/office/officeart/2005/8/layout/vList3#1"/>
    <dgm:cxn modelId="{59B0AD36-560F-442E-A13C-EAB2A9376755}" type="presParOf" srcId="{BF2C9BBC-1F9F-4054-BF1D-9CA9CDBA5914}" destId="{CD24FB17-4800-4F8E-9757-011D69064511}" srcOrd="4" destOrd="0" presId="urn:microsoft.com/office/officeart/2005/8/layout/vList3#1"/>
    <dgm:cxn modelId="{A097ADE7-626E-4816-BFE5-3530E2C6447E}" type="presParOf" srcId="{CD24FB17-4800-4F8E-9757-011D69064511}" destId="{CE0094B5-BBDF-4E43-A569-5D08FD926E5A}" srcOrd="0" destOrd="0" presId="urn:microsoft.com/office/officeart/2005/8/layout/vList3#1"/>
    <dgm:cxn modelId="{7713E3ED-E61F-4341-A361-B339ACB88620}" type="presParOf" srcId="{CD24FB17-4800-4F8E-9757-011D69064511}" destId="{D6768EE9-6C45-4543-B707-D79BF26B006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E5C215-DF42-4654-8857-CC9878AEAB0F}" type="doc">
      <dgm:prSet loTypeId="urn:microsoft.com/office/officeart/2005/8/layout/venn2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4922FF2-7F6B-4E09-9189-E1EAFA00F283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it-IT" sz="1200" b="1" dirty="0" smtClean="0">
              <a:solidFill>
                <a:schemeClr val="bg2"/>
              </a:solidFill>
            </a:rPr>
            <a:t>Influenza su acquisti (Top2Box 48%)</a:t>
          </a:r>
          <a:endParaRPr lang="en-US" sz="1200" b="1" dirty="0">
            <a:solidFill>
              <a:schemeClr val="bg2"/>
            </a:solidFill>
          </a:endParaRPr>
        </a:p>
      </dgm:t>
    </dgm:pt>
    <dgm:pt modelId="{D50850BF-05C4-4A18-91A2-02D6907F6B26}" type="parTrans" cxnId="{9814A971-6DD8-4841-9164-EDA2C58D8CF0}">
      <dgm:prSet/>
      <dgm:spPr/>
      <dgm:t>
        <a:bodyPr/>
        <a:lstStyle/>
        <a:p>
          <a:endParaRPr lang="en-US" sz="2000" b="1"/>
        </a:p>
      </dgm:t>
    </dgm:pt>
    <dgm:pt modelId="{4C618B0F-1115-4C67-B7AD-ADBAED908D39}" type="sibTrans" cxnId="{9814A971-6DD8-4841-9164-EDA2C58D8CF0}">
      <dgm:prSet/>
      <dgm:spPr/>
      <dgm:t>
        <a:bodyPr/>
        <a:lstStyle/>
        <a:p>
          <a:endParaRPr lang="en-US" sz="2000" b="1"/>
        </a:p>
      </dgm:t>
    </dgm:pt>
    <dgm:pt modelId="{3D066F0E-7F3B-4352-9392-98A9CC83178C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it-IT" sz="1200" b="1" dirty="0" smtClean="0"/>
            <a:t>Completezza di informazione (Top2Box 68%)</a:t>
          </a:r>
          <a:endParaRPr lang="en-US" sz="1200" b="1" dirty="0"/>
        </a:p>
      </dgm:t>
    </dgm:pt>
    <dgm:pt modelId="{9460D16F-4BFA-4563-BD33-10A3154A1218}" type="parTrans" cxnId="{08D351F8-CC4B-4243-8FEB-4DF2E2169D43}">
      <dgm:prSet/>
      <dgm:spPr/>
      <dgm:t>
        <a:bodyPr/>
        <a:lstStyle/>
        <a:p>
          <a:endParaRPr lang="en-US" sz="2000" b="1"/>
        </a:p>
      </dgm:t>
    </dgm:pt>
    <dgm:pt modelId="{0ACC48E2-569C-41C2-BC6E-05E39448E9B0}" type="sibTrans" cxnId="{08D351F8-CC4B-4243-8FEB-4DF2E2169D43}">
      <dgm:prSet/>
      <dgm:spPr/>
      <dgm:t>
        <a:bodyPr/>
        <a:lstStyle/>
        <a:p>
          <a:endParaRPr lang="en-US" sz="2000" b="1"/>
        </a:p>
      </dgm:t>
    </dgm:pt>
    <dgm:pt modelId="{E27168B1-4734-4619-B605-8EAF5BCBE580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it-IT" sz="1200" b="1" dirty="0" smtClean="0"/>
            <a:t>Chiarezza (Top2Box 74%)</a:t>
          </a:r>
          <a:endParaRPr lang="en-US" sz="1200" b="1" dirty="0"/>
        </a:p>
      </dgm:t>
    </dgm:pt>
    <dgm:pt modelId="{A946B0FA-235B-43FC-B4D6-D145F787A5B2}" type="parTrans" cxnId="{A97149EA-961B-441E-A507-F4588FF2A48F}">
      <dgm:prSet/>
      <dgm:spPr/>
      <dgm:t>
        <a:bodyPr/>
        <a:lstStyle/>
        <a:p>
          <a:endParaRPr lang="en-US" sz="2000" b="1"/>
        </a:p>
      </dgm:t>
    </dgm:pt>
    <dgm:pt modelId="{7194F2F2-A515-4D30-95FB-8969EAB15880}" type="sibTrans" cxnId="{A97149EA-961B-441E-A507-F4588FF2A48F}">
      <dgm:prSet/>
      <dgm:spPr/>
      <dgm:t>
        <a:bodyPr/>
        <a:lstStyle/>
        <a:p>
          <a:endParaRPr lang="en-US" sz="2000" b="1"/>
        </a:p>
      </dgm:t>
    </dgm:pt>
    <dgm:pt modelId="{0D2A1277-9D17-4F08-B57A-0D7066167DC8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 sz="1000" b="1" dirty="0"/>
        </a:p>
      </dgm:t>
    </dgm:pt>
    <dgm:pt modelId="{BA762C47-217F-4CFC-BC22-5D43765780FF}" type="parTrans" cxnId="{23E7BEFD-6F3D-47AF-B536-1E142445BC4F}">
      <dgm:prSet/>
      <dgm:spPr/>
      <dgm:t>
        <a:bodyPr/>
        <a:lstStyle/>
        <a:p>
          <a:endParaRPr lang="en-US" sz="2000" b="1"/>
        </a:p>
      </dgm:t>
    </dgm:pt>
    <dgm:pt modelId="{193A5C6A-2A84-4D93-AAF2-3DE5A50DB137}" type="sibTrans" cxnId="{23E7BEFD-6F3D-47AF-B536-1E142445BC4F}">
      <dgm:prSet/>
      <dgm:spPr/>
      <dgm:t>
        <a:bodyPr/>
        <a:lstStyle/>
        <a:p>
          <a:endParaRPr lang="en-US" sz="2000" b="1"/>
        </a:p>
      </dgm:t>
    </dgm:pt>
    <dgm:pt modelId="{59187CC2-DDA5-4E14-84F6-C280A577B7CC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it-IT" sz="1200" b="1" dirty="0" smtClean="0"/>
            <a:t>Utilità </a:t>
          </a:r>
        </a:p>
        <a:p>
          <a:pPr>
            <a:spcAft>
              <a:spcPct val="35000"/>
            </a:spcAft>
          </a:pPr>
          <a:r>
            <a:rPr lang="it-IT" sz="1200" b="1" dirty="0" smtClean="0"/>
            <a:t>(Top2Box 66%)</a:t>
          </a:r>
          <a:endParaRPr lang="en-US" sz="1200" b="1" dirty="0"/>
        </a:p>
      </dgm:t>
    </dgm:pt>
    <dgm:pt modelId="{976668F0-E6F6-4AF1-A80A-08F640E05419}" type="parTrans" cxnId="{C8F83711-A695-46C5-B024-E9602DCD5E25}">
      <dgm:prSet/>
      <dgm:spPr/>
      <dgm:t>
        <a:bodyPr/>
        <a:lstStyle/>
        <a:p>
          <a:endParaRPr lang="en-US" sz="2000" b="1"/>
        </a:p>
      </dgm:t>
    </dgm:pt>
    <dgm:pt modelId="{48F9E471-81F3-48B0-8D99-A13D3CD9D498}" type="sibTrans" cxnId="{C8F83711-A695-46C5-B024-E9602DCD5E25}">
      <dgm:prSet/>
      <dgm:spPr/>
      <dgm:t>
        <a:bodyPr/>
        <a:lstStyle/>
        <a:p>
          <a:endParaRPr lang="en-US" sz="2000" b="1"/>
        </a:p>
      </dgm:t>
    </dgm:pt>
    <dgm:pt modelId="{4159997C-D96C-48D7-A1CE-EF0486FEBD05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it-IT" sz="1200" b="1" dirty="0" smtClean="0">
              <a:solidFill>
                <a:schemeClr val="bg2"/>
              </a:solidFill>
            </a:rPr>
            <a:t>Efficacia sul ricordo (Top2Box 64%)</a:t>
          </a:r>
          <a:endParaRPr lang="en-US" sz="1200" b="1" dirty="0">
            <a:solidFill>
              <a:schemeClr val="bg2"/>
            </a:solidFill>
          </a:endParaRPr>
        </a:p>
      </dgm:t>
    </dgm:pt>
    <dgm:pt modelId="{D6399670-49D6-4542-9BA8-A066299AEC42}" type="parTrans" cxnId="{CB5A68A1-D138-4D39-A65B-9DECA4652778}">
      <dgm:prSet/>
      <dgm:spPr/>
      <dgm:t>
        <a:bodyPr/>
        <a:lstStyle/>
        <a:p>
          <a:endParaRPr lang="en-US" sz="2000" b="1"/>
        </a:p>
      </dgm:t>
    </dgm:pt>
    <dgm:pt modelId="{18D8EAE0-5464-426C-9899-63461E3751FC}" type="sibTrans" cxnId="{CB5A68A1-D138-4D39-A65B-9DECA4652778}">
      <dgm:prSet/>
      <dgm:spPr/>
      <dgm:t>
        <a:bodyPr/>
        <a:lstStyle/>
        <a:p>
          <a:endParaRPr lang="en-US" sz="2000" b="1"/>
        </a:p>
      </dgm:t>
    </dgm:pt>
    <dgm:pt modelId="{74CF1965-3346-46D0-8BB5-F0830A87DA5C}" type="pres">
      <dgm:prSet presAssocID="{3FE5C215-DF42-4654-8857-CC9878AEAB0F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4A15F-D071-42AD-B4FA-EF2C268E81BF}" type="pres">
      <dgm:prSet presAssocID="{3FE5C215-DF42-4654-8857-CC9878AEAB0F}" presName="comp1" presStyleCnt="0"/>
      <dgm:spPr/>
    </dgm:pt>
    <dgm:pt modelId="{9A80A269-D640-4372-B657-8EA840CE8A02}" type="pres">
      <dgm:prSet presAssocID="{3FE5C215-DF42-4654-8857-CC9878AEAB0F}" presName="circle1" presStyleLbl="node1" presStyleIdx="0" presStyleCnt="6" custLinFactNeighborY="-1508"/>
      <dgm:spPr/>
      <dgm:t>
        <a:bodyPr/>
        <a:lstStyle/>
        <a:p>
          <a:endParaRPr lang="en-US"/>
        </a:p>
      </dgm:t>
    </dgm:pt>
    <dgm:pt modelId="{051B350C-014C-436F-9DD4-D04A06608A53}" type="pres">
      <dgm:prSet presAssocID="{3FE5C215-DF42-4654-8857-CC9878AEAB0F}" presName="c1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D6A956-C862-4831-A042-61A4E18F357D}" type="pres">
      <dgm:prSet presAssocID="{3FE5C215-DF42-4654-8857-CC9878AEAB0F}" presName="comp2" presStyleCnt="0"/>
      <dgm:spPr/>
    </dgm:pt>
    <dgm:pt modelId="{0F745C86-549B-4C01-B147-A35E71040763}" type="pres">
      <dgm:prSet presAssocID="{3FE5C215-DF42-4654-8857-CC9878AEAB0F}" presName="circle2" presStyleLbl="node1" presStyleIdx="1" presStyleCnt="6"/>
      <dgm:spPr/>
      <dgm:t>
        <a:bodyPr/>
        <a:lstStyle/>
        <a:p>
          <a:endParaRPr lang="en-US"/>
        </a:p>
      </dgm:t>
    </dgm:pt>
    <dgm:pt modelId="{3015C053-F340-490C-9783-33B72F9C9843}" type="pres">
      <dgm:prSet presAssocID="{3FE5C215-DF42-4654-8857-CC9878AEAB0F}" presName="c2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F34082-4C93-4A15-BFFD-634F38F531B2}" type="pres">
      <dgm:prSet presAssocID="{3FE5C215-DF42-4654-8857-CC9878AEAB0F}" presName="comp3" presStyleCnt="0"/>
      <dgm:spPr/>
    </dgm:pt>
    <dgm:pt modelId="{E15F61C2-023B-4073-AE8C-58D7B8FBD3A8}" type="pres">
      <dgm:prSet presAssocID="{3FE5C215-DF42-4654-8857-CC9878AEAB0F}" presName="circle3" presStyleLbl="node1" presStyleIdx="2" presStyleCnt="6"/>
      <dgm:spPr/>
      <dgm:t>
        <a:bodyPr/>
        <a:lstStyle/>
        <a:p>
          <a:endParaRPr lang="en-US"/>
        </a:p>
      </dgm:t>
    </dgm:pt>
    <dgm:pt modelId="{8DE9FB8D-0909-47E8-B435-66A4F861546B}" type="pres">
      <dgm:prSet presAssocID="{3FE5C215-DF42-4654-8857-CC9878AEAB0F}" presName="c3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AD2E02-E190-4A3C-A481-FFF1E6F8B14F}" type="pres">
      <dgm:prSet presAssocID="{3FE5C215-DF42-4654-8857-CC9878AEAB0F}" presName="comp4" presStyleCnt="0"/>
      <dgm:spPr/>
    </dgm:pt>
    <dgm:pt modelId="{5FF3C9EB-9675-49DE-8F3A-3AF1104052C3}" type="pres">
      <dgm:prSet presAssocID="{3FE5C215-DF42-4654-8857-CC9878AEAB0F}" presName="circle4" presStyleLbl="node1" presStyleIdx="3" presStyleCnt="6"/>
      <dgm:spPr/>
      <dgm:t>
        <a:bodyPr/>
        <a:lstStyle/>
        <a:p>
          <a:endParaRPr lang="en-US"/>
        </a:p>
      </dgm:t>
    </dgm:pt>
    <dgm:pt modelId="{19072012-ECE7-4B73-BF1B-093CB5613221}" type="pres">
      <dgm:prSet presAssocID="{3FE5C215-DF42-4654-8857-CC9878AEAB0F}" presName="c4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04E0C5-F792-4E9E-827F-DC2E53E79F8D}" type="pres">
      <dgm:prSet presAssocID="{3FE5C215-DF42-4654-8857-CC9878AEAB0F}" presName="comp5" presStyleCnt="0"/>
      <dgm:spPr/>
    </dgm:pt>
    <dgm:pt modelId="{4A02CA17-903F-4B32-8EBC-F3AF80BF80D7}" type="pres">
      <dgm:prSet presAssocID="{3FE5C215-DF42-4654-8857-CC9878AEAB0F}" presName="circle5" presStyleLbl="node1" presStyleIdx="4" presStyleCnt="6"/>
      <dgm:spPr/>
      <dgm:t>
        <a:bodyPr/>
        <a:lstStyle/>
        <a:p>
          <a:endParaRPr lang="en-US"/>
        </a:p>
      </dgm:t>
    </dgm:pt>
    <dgm:pt modelId="{6576C2A6-0D85-4EEF-82FB-C090EAF9A4A8}" type="pres">
      <dgm:prSet presAssocID="{3FE5C215-DF42-4654-8857-CC9878AEAB0F}" presName="c5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2D534-F353-46B8-99AB-E8BE8FA139EF}" type="pres">
      <dgm:prSet presAssocID="{3FE5C215-DF42-4654-8857-CC9878AEAB0F}" presName="comp6" presStyleCnt="0"/>
      <dgm:spPr/>
    </dgm:pt>
    <dgm:pt modelId="{174BDB1B-2FFC-4B4D-8177-63B01F9EE51F}" type="pres">
      <dgm:prSet presAssocID="{3FE5C215-DF42-4654-8857-CC9878AEAB0F}" presName="circle6" presStyleLbl="node1" presStyleIdx="5" presStyleCnt="6" custScaleX="90452" custScaleY="84925"/>
      <dgm:spPr/>
      <dgm:t>
        <a:bodyPr/>
        <a:lstStyle/>
        <a:p>
          <a:endParaRPr lang="en-US"/>
        </a:p>
      </dgm:t>
    </dgm:pt>
    <dgm:pt modelId="{862C5E8E-FDE8-4CE6-8AC3-535E8C67D7D7}" type="pres">
      <dgm:prSet presAssocID="{3FE5C215-DF42-4654-8857-CC9878AEAB0F}" presName="c6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E7BEFD-6F3D-47AF-B536-1E142445BC4F}" srcId="{3FE5C215-DF42-4654-8857-CC9878AEAB0F}" destId="{0D2A1277-9D17-4F08-B57A-0D7066167DC8}" srcOrd="5" destOrd="0" parTransId="{BA762C47-217F-4CFC-BC22-5D43765780FF}" sibTransId="{193A5C6A-2A84-4D93-AAF2-3DE5A50DB137}"/>
    <dgm:cxn modelId="{2AC0DA08-DC07-4292-B05F-341E5D29DD87}" type="presOf" srcId="{14922FF2-7F6B-4E09-9189-E1EAFA00F283}" destId="{9A80A269-D640-4372-B657-8EA840CE8A02}" srcOrd="0" destOrd="0" presId="urn:microsoft.com/office/officeart/2005/8/layout/venn2"/>
    <dgm:cxn modelId="{E9AD662F-67B7-4CC4-96D2-E71D098B2C8B}" type="presOf" srcId="{0D2A1277-9D17-4F08-B57A-0D7066167DC8}" destId="{862C5E8E-FDE8-4CE6-8AC3-535E8C67D7D7}" srcOrd="1" destOrd="0" presId="urn:microsoft.com/office/officeart/2005/8/layout/venn2"/>
    <dgm:cxn modelId="{A97149EA-961B-441E-A507-F4588FF2A48F}" srcId="{3FE5C215-DF42-4654-8857-CC9878AEAB0F}" destId="{E27168B1-4734-4619-B605-8EAF5BCBE580}" srcOrd="4" destOrd="0" parTransId="{A946B0FA-235B-43FC-B4D6-D145F787A5B2}" sibTransId="{7194F2F2-A515-4D30-95FB-8969EAB15880}"/>
    <dgm:cxn modelId="{08D351F8-CC4B-4243-8FEB-4DF2E2169D43}" srcId="{3FE5C215-DF42-4654-8857-CC9878AEAB0F}" destId="{3D066F0E-7F3B-4352-9392-98A9CC83178C}" srcOrd="3" destOrd="0" parTransId="{9460D16F-4BFA-4563-BD33-10A3154A1218}" sibTransId="{0ACC48E2-569C-41C2-BC6E-05E39448E9B0}"/>
    <dgm:cxn modelId="{E5D3667F-DBC5-49E9-9604-174A7AA399CE}" type="presOf" srcId="{3D066F0E-7F3B-4352-9392-98A9CC83178C}" destId="{5FF3C9EB-9675-49DE-8F3A-3AF1104052C3}" srcOrd="0" destOrd="0" presId="urn:microsoft.com/office/officeart/2005/8/layout/venn2"/>
    <dgm:cxn modelId="{B208E6E7-A351-41C1-824E-DE459319E762}" type="presOf" srcId="{59187CC2-DDA5-4E14-84F6-C280A577B7CC}" destId="{8DE9FB8D-0909-47E8-B435-66A4F861546B}" srcOrd="1" destOrd="0" presId="urn:microsoft.com/office/officeart/2005/8/layout/venn2"/>
    <dgm:cxn modelId="{0E74F394-9199-419B-B024-4170214CBA45}" type="presOf" srcId="{59187CC2-DDA5-4E14-84F6-C280A577B7CC}" destId="{E15F61C2-023B-4073-AE8C-58D7B8FBD3A8}" srcOrd="0" destOrd="0" presId="urn:microsoft.com/office/officeart/2005/8/layout/venn2"/>
    <dgm:cxn modelId="{9814A971-6DD8-4841-9164-EDA2C58D8CF0}" srcId="{3FE5C215-DF42-4654-8857-CC9878AEAB0F}" destId="{14922FF2-7F6B-4E09-9189-E1EAFA00F283}" srcOrd="0" destOrd="0" parTransId="{D50850BF-05C4-4A18-91A2-02D6907F6B26}" sibTransId="{4C618B0F-1115-4C67-B7AD-ADBAED908D39}"/>
    <dgm:cxn modelId="{CB5A68A1-D138-4D39-A65B-9DECA4652778}" srcId="{3FE5C215-DF42-4654-8857-CC9878AEAB0F}" destId="{4159997C-D96C-48D7-A1CE-EF0486FEBD05}" srcOrd="1" destOrd="0" parTransId="{D6399670-49D6-4542-9BA8-A066299AEC42}" sibTransId="{18D8EAE0-5464-426C-9899-63461E3751FC}"/>
    <dgm:cxn modelId="{53A5AE25-3F5E-45DD-AE44-F3FCC1DE8CF0}" type="presOf" srcId="{0D2A1277-9D17-4F08-B57A-0D7066167DC8}" destId="{174BDB1B-2FFC-4B4D-8177-63B01F9EE51F}" srcOrd="0" destOrd="0" presId="urn:microsoft.com/office/officeart/2005/8/layout/venn2"/>
    <dgm:cxn modelId="{1F67BAEE-B800-49F0-AACD-A5045397534D}" type="presOf" srcId="{E27168B1-4734-4619-B605-8EAF5BCBE580}" destId="{6576C2A6-0D85-4EEF-82FB-C090EAF9A4A8}" srcOrd="1" destOrd="0" presId="urn:microsoft.com/office/officeart/2005/8/layout/venn2"/>
    <dgm:cxn modelId="{C8F83711-A695-46C5-B024-E9602DCD5E25}" srcId="{3FE5C215-DF42-4654-8857-CC9878AEAB0F}" destId="{59187CC2-DDA5-4E14-84F6-C280A577B7CC}" srcOrd="2" destOrd="0" parTransId="{976668F0-E6F6-4AF1-A80A-08F640E05419}" sibTransId="{48F9E471-81F3-48B0-8D99-A13D3CD9D498}"/>
    <dgm:cxn modelId="{EB77C847-EF60-437C-8885-3DFD9B8FD481}" type="presOf" srcId="{E27168B1-4734-4619-B605-8EAF5BCBE580}" destId="{4A02CA17-903F-4B32-8EBC-F3AF80BF80D7}" srcOrd="0" destOrd="0" presId="urn:microsoft.com/office/officeart/2005/8/layout/venn2"/>
    <dgm:cxn modelId="{0392C7D8-3140-46C2-A3CF-6C97D39A585B}" type="presOf" srcId="{4159997C-D96C-48D7-A1CE-EF0486FEBD05}" destId="{0F745C86-549B-4C01-B147-A35E71040763}" srcOrd="0" destOrd="0" presId="urn:microsoft.com/office/officeart/2005/8/layout/venn2"/>
    <dgm:cxn modelId="{416CB50B-5AAF-493F-B69E-2A3363179C4C}" type="presOf" srcId="{3FE5C215-DF42-4654-8857-CC9878AEAB0F}" destId="{74CF1965-3346-46D0-8BB5-F0830A87DA5C}" srcOrd="0" destOrd="0" presId="urn:microsoft.com/office/officeart/2005/8/layout/venn2"/>
    <dgm:cxn modelId="{DA0A897A-6548-431C-9ECF-A63AE61DDC19}" type="presOf" srcId="{14922FF2-7F6B-4E09-9189-E1EAFA00F283}" destId="{051B350C-014C-436F-9DD4-D04A06608A53}" srcOrd="1" destOrd="0" presId="urn:microsoft.com/office/officeart/2005/8/layout/venn2"/>
    <dgm:cxn modelId="{87736E3E-7270-499B-A177-4D4682793100}" type="presOf" srcId="{3D066F0E-7F3B-4352-9392-98A9CC83178C}" destId="{19072012-ECE7-4B73-BF1B-093CB5613221}" srcOrd="1" destOrd="0" presId="urn:microsoft.com/office/officeart/2005/8/layout/venn2"/>
    <dgm:cxn modelId="{2693948C-0975-4E11-BFE5-6EB159736D82}" type="presOf" srcId="{4159997C-D96C-48D7-A1CE-EF0486FEBD05}" destId="{3015C053-F340-490C-9783-33B72F9C9843}" srcOrd="1" destOrd="0" presId="urn:microsoft.com/office/officeart/2005/8/layout/venn2"/>
    <dgm:cxn modelId="{1114A398-6439-4A6E-AA85-F794D7A6936D}" type="presParOf" srcId="{74CF1965-3346-46D0-8BB5-F0830A87DA5C}" destId="{2F54A15F-D071-42AD-B4FA-EF2C268E81BF}" srcOrd="0" destOrd="0" presId="urn:microsoft.com/office/officeart/2005/8/layout/venn2"/>
    <dgm:cxn modelId="{BC5E076D-68F9-4AB7-A905-16113EE53F6B}" type="presParOf" srcId="{2F54A15F-D071-42AD-B4FA-EF2C268E81BF}" destId="{9A80A269-D640-4372-B657-8EA840CE8A02}" srcOrd="0" destOrd="0" presId="urn:microsoft.com/office/officeart/2005/8/layout/venn2"/>
    <dgm:cxn modelId="{E18D1E12-EA26-4512-B86F-2E1E44B89F27}" type="presParOf" srcId="{2F54A15F-D071-42AD-B4FA-EF2C268E81BF}" destId="{051B350C-014C-436F-9DD4-D04A06608A53}" srcOrd="1" destOrd="0" presId="urn:microsoft.com/office/officeart/2005/8/layout/venn2"/>
    <dgm:cxn modelId="{7B5B3D91-055F-47A3-8F3D-C88F54BE2E08}" type="presParOf" srcId="{74CF1965-3346-46D0-8BB5-F0830A87DA5C}" destId="{D7D6A956-C862-4831-A042-61A4E18F357D}" srcOrd="1" destOrd="0" presId="urn:microsoft.com/office/officeart/2005/8/layout/venn2"/>
    <dgm:cxn modelId="{6F00E72B-CD9E-47FC-862F-F729577D2AEB}" type="presParOf" srcId="{D7D6A956-C862-4831-A042-61A4E18F357D}" destId="{0F745C86-549B-4C01-B147-A35E71040763}" srcOrd="0" destOrd="0" presId="urn:microsoft.com/office/officeart/2005/8/layout/venn2"/>
    <dgm:cxn modelId="{F4DD881C-953A-4694-A5E5-654F29A6D5D1}" type="presParOf" srcId="{D7D6A956-C862-4831-A042-61A4E18F357D}" destId="{3015C053-F340-490C-9783-33B72F9C9843}" srcOrd="1" destOrd="0" presId="urn:microsoft.com/office/officeart/2005/8/layout/venn2"/>
    <dgm:cxn modelId="{7651394B-7211-4D8E-BAAC-F7289BAB0456}" type="presParOf" srcId="{74CF1965-3346-46D0-8BB5-F0830A87DA5C}" destId="{06F34082-4C93-4A15-BFFD-634F38F531B2}" srcOrd="2" destOrd="0" presId="urn:microsoft.com/office/officeart/2005/8/layout/venn2"/>
    <dgm:cxn modelId="{0F015DF6-599F-43A8-91F3-AF6E357E94B1}" type="presParOf" srcId="{06F34082-4C93-4A15-BFFD-634F38F531B2}" destId="{E15F61C2-023B-4073-AE8C-58D7B8FBD3A8}" srcOrd="0" destOrd="0" presId="urn:microsoft.com/office/officeart/2005/8/layout/venn2"/>
    <dgm:cxn modelId="{3B855C62-6292-411B-B4B4-C720F7826F84}" type="presParOf" srcId="{06F34082-4C93-4A15-BFFD-634F38F531B2}" destId="{8DE9FB8D-0909-47E8-B435-66A4F861546B}" srcOrd="1" destOrd="0" presId="urn:microsoft.com/office/officeart/2005/8/layout/venn2"/>
    <dgm:cxn modelId="{98F9DB29-AD95-4940-9900-2423E49B7C6C}" type="presParOf" srcId="{74CF1965-3346-46D0-8BB5-F0830A87DA5C}" destId="{FBAD2E02-E190-4A3C-A481-FFF1E6F8B14F}" srcOrd="3" destOrd="0" presId="urn:microsoft.com/office/officeart/2005/8/layout/venn2"/>
    <dgm:cxn modelId="{75186B46-BD5A-4CC8-B0BF-4DACE584AF3B}" type="presParOf" srcId="{FBAD2E02-E190-4A3C-A481-FFF1E6F8B14F}" destId="{5FF3C9EB-9675-49DE-8F3A-3AF1104052C3}" srcOrd="0" destOrd="0" presId="urn:microsoft.com/office/officeart/2005/8/layout/venn2"/>
    <dgm:cxn modelId="{157FBA45-6450-4D09-AE21-67480E4FF1A6}" type="presParOf" srcId="{FBAD2E02-E190-4A3C-A481-FFF1E6F8B14F}" destId="{19072012-ECE7-4B73-BF1B-093CB5613221}" srcOrd="1" destOrd="0" presId="urn:microsoft.com/office/officeart/2005/8/layout/venn2"/>
    <dgm:cxn modelId="{6A4038BB-E656-4295-8A23-6553DD96A393}" type="presParOf" srcId="{74CF1965-3346-46D0-8BB5-F0830A87DA5C}" destId="{6904E0C5-F792-4E9E-827F-DC2E53E79F8D}" srcOrd="4" destOrd="0" presId="urn:microsoft.com/office/officeart/2005/8/layout/venn2"/>
    <dgm:cxn modelId="{E6DDE6BE-AF27-48D9-BCB4-D2A5EF99874E}" type="presParOf" srcId="{6904E0C5-F792-4E9E-827F-DC2E53E79F8D}" destId="{4A02CA17-903F-4B32-8EBC-F3AF80BF80D7}" srcOrd="0" destOrd="0" presId="urn:microsoft.com/office/officeart/2005/8/layout/venn2"/>
    <dgm:cxn modelId="{C8B6E18A-40D4-4C1D-80EE-C5DEDE710677}" type="presParOf" srcId="{6904E0C5-F792-4E9E-827F-DC2E53E79F8D}" destId="{6576C2A6-0D85-4EEF-82FB-C090EAF9A4A8}" srcOrd="1" destOrd="0" presId="urn:microsoft.com/office/officeart/2005/8/layout/venn2"/>
    <dgm:cxn modelId="{AB4561E0-B9C2-4DA4-BCC9-7D589E1ECC7D}" type="presParOf" srcId="{74CF1965-3346-46D0-8BB5-F0830A87DA5C}" destId="{1952D534-F353-46B8-99AB-E8BE8FA139EF}" srcOrd="5" destOrd="0" presId="urn:microsoft.com/office/officeart/2005/8/layout/venn2"/>
    <dgm:cxn modelId="{D750C4C7-32C0-407C-956E-1F0C474155D5}" type="presParOf" srcId="{1952D534-F353-46B8-99AB-E8BE8FA139EF}" destId="{174BDB1B-2FFC-4B4D-8177-63B01F9EE51F}" srcOrd="0" destOrd="0" presId="urn:microsoft.com/office/officeart/2005/8/layout/venn2"/>
    <dgm:cxn modelId="{67FF9B5F-9CBB-4FE2-8596-E96F7B0CF105}" type="presParOf" srcId="{1952D534-F353-46B8-99AB-E8BE8FA139EF}" destId="{862C5E8E-FDE8-4CE6-8AC3-535E8C67D7D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E5C215-DF42-4654-8857-CC9878AEAB0F}" type="doc">
      <dgm:prSet loTypeId="urn:microsoft.com/office/officeart/2005/8/layout/venn2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4922FF2-7F6B-4E09-9189-E1EAFA00F283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it-IT" sz="1100" b="1" dirty="0" smtClean="0">
              <a:solidFill>
                <a:schemeClr val="bg2"/>
              </a:solidFill>
            </a:rPr>
            <a:t>Dà informazioni che non potrebbero arrivare in nessun altro modo (Top2Box=41%)</a:t>
          </a:r>
          <a:endParaRPr lang="en-US" sz="1100" b="1" dirty="0">
            <a:solidFill>
              <a:schemeClr val="bg2"/>
            </a:solidFill>
          </a:endParaRPr>
        </a:p>
      </dgm:t>
    </dgm:pt>
    <dgm:pt modelId="{D50850BF-05C4-4A18-91A2-02D6907F6B26}" type="parTrans" cxnId="{9814A971-6DD8-4841-9164-EDA2C58D8CF0}">
      <dgm:prSet/>
      <dgm:spPr/>
      <dgm:t>
        <a:bodyPr/>
        <a:lstStyle/>
        <a:p>
          <a:endParaRPr lang="en-US" sz="2000" b="1"/>
        </a:p>
      </dgm:t>
    </dgm:pt>
    <dgm:pt modelId="{4C618B0F-1115-4C67-B7AD-ADBAED908D39}" type="sibTrans" cxnId="{9814A971-6DD8-4841-9164-EDA2C58D8CF0}">
      <dgm:prSet/>
      <dgm:spPr/>
      <dgm:t>
        <a:bodyPr/>
        <a:lstStyle/>
        <a:p>
          <a:endParaRPr lang="en-US" sz="2000" b="1"/>
        </a:p>
      </dgm:t>
    </dgm:pt>
    <dgm:pt modelId="{3D066F0E-7F3B-4352-9392-98A9CC83178C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it-IT" sz="1200" b="1" dirty="0" smtClean="0"/>
            <a:t>Mi permette di risparmiare (Top2Box=54%)</a:t>
          </a:r>
          <a:endParaRPr lang="en-US" sz="1200" b="1" dirty="0"/>
        </a:p>
      </dgm:t>
    </dgm:pt>
    <dgm:pt modelId="{9460D16F-4BFA-4563-BD33-10A3154A1218}" type="parTrans" cxnId="{08D351F8-CC4B-4243-8FEB-4DF2E2169D43}">
      <dgm:prSet/>
      <dgm:spPr/>
      <dgm:t>
        <a:bodyPr/>
        <a:lstStyle/>
        <a:p>
          <a:endParaRPr lang="en-US" sz="2000" b="1"/>
        </a:p>
      </dgm:t>
    </dgm:pt>
    <dgm:pt modelId="{0ACC48E2-569C-41C2-BC6E-05E39448E9B0}" type="sibTrans" cxnId="{08D351F8-CC4B-4243-8FEB-4DF2E2169D43}">
      <dgm:prSet/>
      <dgm:spPr/>
      <dgm:t>
        <a:bodyPr/>
        <a:lstStyle/>
        <a:p>
          <a:endParaRPr lang="en-US" sz="2000" b="1"/>
        </a:p>
      </dgm:t>
    </dgm:pt>
    <dgm:pt modelId="{E27168B1-4734-4619-B605-8EAF5BCBE580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it-IT" sz="1200" b="1" dirty="0" smtClean="0"/>
            <a:t>Dà informazioni utili (Top2Box=64%)</a:t>
          </a:r>
          <a:endParaRPr lang="en-US" sz="1200" b="1" dirty="0"/>
        </a:p>
      </dgm:t>
    </dgm:pt>
    <dgm:pt modelId="{A946B0FA-235B-43FC-B4D6-D145F787A5B2}" type="parTrans" cxnId="{A97149EA-961B-441E-A507-F4588FF2A48F}">
      <dgm:prSet/>
      <dgm:spPr/>
      <dgm:t>
        <a:bodyPr/>
        <a:lstStyle/>
        <a:p>
          <a:endParaRPr lang="en-US" sz="2000" b="1"/>
        </a:p>
      </dgm:t>
    </dgm:pt>
    <dgm:pt modelId="{7194F2F2-A515-4D30-95FB-8969EAB15880}" type="sibTrans" cxnId="{A97149EA-961B-441E-A507-F4588FF2A48F}">
      <dgm:prSet/>
      <dgm:spPr/>
      <dgm:t>
        <a:bodyPr/>
        <a:lstStyle/>
        <a:p>
          <a:endParaRPr lang="en-US" sz="2000" b="1"/>
        </a:p>
      </dgm:t>
    </dgm:pt>
    <dgm:pt modelId="{0D2A1277-9D17-4F08-B57A-0D7066167DC8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en-US" sz="1000" b="1" dirty="0"/>
        </a:p>
      </dgm:t>
    </dgm:pt>
    <dgm:pt modelId="{BA762C47-217F-4CFC-BC22-5D43765780FF}" type="parTrans" cxnId="{23E7BEFD-6F3D-47AF-B536-1E142445BC4F}">
      <dgm:prSet/>
      <dgm:spPr/>
      <dgm:t>
        <a:bodyPr/>
        <a:lstStyle/>
        <a:p>
          <a:endParaRPr lang="en-US" sz="2000" b="1"/>
        </a:p>
      </dgm:t>
    </dgm:pt>
    <dgm:pt modelId="{193A5C6A-2A84-4D93-AAF2-3DE5A50DB137}" type="sibTrans" cxnId="{23E7BEFD-6F3D-47AF-B536-1E142445BC4F}">
      <dgm:prSet/>
      <dgm:spPr/>
      <dgm:t>
        <a:bodyPr/>
        <a:lstStyle/>
        <a:p>
          <a:endParaRPr lang="en-US" sz="2000" b="1"/>
        </a:p>
      </dgm:t>
    </dgm:pt>
    <dgm:pt modelId="{59187CC2-DDA5-4E14-84F6-C280A577B7CC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it-IT" sz="1200" b="1" dirty="0" smtClean="0"/>
            <a:t>Non è invadente (Top2Box=53%)</a:t>
          </a:r>
          <a:endParaRPr lang="en-US" sz="1200" b="1" dirty="0"/>
        </a:p>
      </dgm:t>
    </dgm:pt>
    <dgm:pt modelId="{976668F0-E6F6-4AF1-A80A-08F640E05419}" type="parTrans" cxnId="{C8F83711-A695-46C5-B024-E9602DCD5E25}">
      <dgm:prSet/>
      <dgm:spPr/>
      <dgm:t>
        <a:bodyPr/>
        <a:lstStyle/>
        <a:p>
          <a:endParaRPr lang="en-US" sz="2000" b="1"/>
        </a:p>
      </dgm:t>
    </dgm:pt>
    <dgm:pt modelId="{48F9E471-81F3-48B0-8D99-A13D3CD9D498}" type="sibTrans" cxnId="{C8F83711-A695-46C5-B024-E9602DCD5E25}">
      <dgm:prSet/>
      <dgm:spPr/>
      <dgm:t>
        <a:bodyPr/>
        <a:lstStyle/>
        <a:p>
          <a:endParaRPr lang="en-US" sz="2000" b="1"/>
        </a:p>
      </dgm:t>
    </dgm:pt>
    <dgm:pt modelId="{4159997C-D96C-48D7-A1CE-EF0486FEBD05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it-IT" sz="1200" b="1" dirty="0" smtClean="0">
              <a:solidFill>
                <a:schemeClr val="bg2"/>
              </a:solidFill>
            </a:rPr>
            <a:t>Si distingue dalle altre (Top2Box=51%)</a:t>
          </a:r>
          <a:endParaRPr lang="en-US" sz="1200" b="1" dirty="0">
            <a:solidFill>
              <a:schemeClr val="bg2"/>
            </a:solidFill>
          </a:endParaRPr>
        </a:p>
      </dgm:t>
    </dgm:pt>
    <dgm:pt modelId="{D6399670-49D6-4542-9BA8-A066299AEC42}" type="parTrans" cxnId="{CB5A68A1-D138-4D39-A65B-9DECA4652778}">
      <dgm:prSet/>
      <dgm:spPr/>
      <dgm:t>
        <a:bodyPr/>
        <a:lstStyle/>
        <a:p>
          <a:endParaRPr lang="en-US" sz="2000" b="1"/>
        </a:p>
      </dgm:t>
    </dgm:pt>
    <dgm:pt modelId="{18D8EAE0-5464-426C-9899-63461E3751FC}" type="sibTrans" cxnId="{CB5A68A1-D138-4D39-A65B-9DECA4652778}">
      <dgm:prSet/>
      <dgm:spPr/>
      <dgm:t>
        <a:bodyPr/>
        <a:lstStyle/>
        <a:p>
          <a:endParaRPr lang="en-US" sz="2000" b="1"/>
        </a:p>
      </dgm:t>
    </dgm:pt>
    <dgm:pt modelId="{74CF1965-3346-46D0-8BB5-F0830A87DA5C}" type="pres">
      <dgm:prSet presAssocID="{3FE5C215-DF42-4654-8857-CC9878AEAB0F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4A15F-D071-42AD-B4FA-EF2C268E81BF}" type="pres">
      <dgm:prSet presAssocID="{3FE5C215-DF42-4654-8857-CC9878AEAB0F}" presName="comp1" presStyleCnt="0"/>
      <dgm:spPr/>
    </dgm:pt>
    <dgm:pt modelId="{9A80A269-D640-4372-B657-8EA840CE8A02}" type="pres">
      <dgm:prSet presAssocID="{3FE5C215-DF42-4654-8857-CC9878AEAB0F}" presName="circle1" presStyleLbl="node1" presStyleIdx="0" presStyleCnt="6"/>
      <dgm:spPr/>
      <dgm:t>
        <a:bodyPr/>
        <a:lstStyle/>
        <a:p>
          <a:endParaRPr lang="en-US"/>
        </a:p>
      </dgm:t>
    </dgm:pt>
    <dgm:pt modelId="{051B350C-014C-436F-9DD4-D04A06608A53}" type="pres">
      <dgm:prSet presAssocID="{3FE5C215-DF42-4654-8857-CC9878AEAB0F}" presName="c1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D6A956-C862-4831-A042-61A4E18F357D}" type="pres">
      <dgm:prSet presAssocID="{3FE5C215-DF42-4654-8857-CC9878AEAB0F}" presName="comp2" presStyleCnt="0"/>
      <dgm:spPr/>
    </dgm:pt>
    <dgm:pt modelId="{0F745C86-549B-4C01-B147-A35E71040763}" type="pres">
      <dgm:prSet presAssocID="{3FE5C215-DF42-4654-8857-CC9878AEAB0F}" presName="circle2" presStyleLbl="node1" presStyleIdx="1" presStyleCnt="6"/>
      <dgm:spPr/>
      <dgm:t>
        <a:bodyPr/>
        <a:lstStyle/>
        <a:p>
          <a:endParaRPr lang="en-US"/>
        </a:p>
      </dgm:t>
    </dgm:pt>
    <dgm:pt modelId="{3015C053-F340-490C-9783-33B72F9C9843}" type="pres">
      <dgm:prSet presAssocID="{3FE5C215-DF42-4654-8857-CC9878AEAB0F}" presName="c2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F34082-4C93-4A15-BFFD-634F38F531B2}" type="pres">
      <dgm:prSet presAssocID="{3FE5C215-DF42-4654-8857-CC9878AEAB0F}" presName="comp3" presStyleCnt="0"/>
      <dgm:spPr/>
    </dgm:pt>
    <dgm:pt modelId="{E15F61C2-023B-4073-AE8C-58D7B8FBD3A8}" type="pres">
      <dgm:prSet presAssocID="{3FE5C215-DF42-4654-8857-CC9878AEAB0F}" presName="circle3" presStyleLbl="node1" presStyleIdx="2" presStyleCnt="6" custLinFactNeighborY="1436"/>
      <dgm:spPr/>
      <dgm:t>
        <a:bodyPr/>
        <a:lstStyle/>
        <a:p>
          <a:endParaRPr lang="en-US"/>
        </a:p>
      </dgm:t>
    </dgm:pt>
    <dgm:pt modelId="{8DE9FB8D-0909-47E8-B435-66A4F861546B}" type="pres">
      <dgm:prSet presAssocID="{3FE5C215-DF42-4654-8857-CC9878AEAB0F}" presName="c3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AD2E02-E190-4A3C-A481-FFF1E6F8B14F}" type="pres">
      <dgm:prSet presAssocID="{3FE5C215-DF42-4654-8857-CC9878AEAB0F}" presName="comp4" presStyleCnt="0"/>
      <dgm:spPr/>
    </dgm:pt>
    <dgm:pt modelId="{5FF3C9EB-9675-49DE-8F3A-3AF1104052C3}" type="pres">
      <dgm:prSet presAssocID="{3FE5C215-DF42-4654-8857-CC9878AEAB0F}" presName="circle4" presStyleLbl="node1" presStyleIdx="3" presStyleCnt="6"/>
      <dgm:spPr/>
      <dgm:t>
        <a:bodyPr/>
        <a:lstStyle/>
        <a:p>
          <a:endParaRPr lang="en-US"/>
        </a:p>
      </dgm:t>
    </dgm:pt>
    <dgm:pt modelId="{19072012-ECE7-4B73-BF1B-093CB5613221}" type="pres">
      <dgm:prSet presAssocID="{3FE5C215-DF42-4654-8857-CC9878AEAB0F}" presName="c4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04E0C5-F792-4E9E-827F-DC2E53E79F8D}" type="pres">
      <dgm:prSet presAssocID="{3FE5C215-DF42-4654-8857-CC9878AEAB0F}" presName="comp5" presStyleCnt="0"/>
      <dgm:spPr/>
    </dgm:pt>
    <dgm:pt modelId="{4A02CA17-903F-4B32-8EBC-F3AF80BF80D7}" type="pres">
      <dgm:prSet presAssocID="{3FE5C215-DF42-4654-8857-CC9878AEAB0F}" presName="circle5" presStyleLbl="node1" presStyleIdx="4" presStyleCnt="6"/>
      <dgm:spPr/>
      <dgm:t>
        <a:bodyPr/>
        <a:lstStyle/>
        <a:p>
          <a:endParaRPr lang="en-US"/>
        </a:p>
      </dgm:t>
    </dgm:pt>
    <dgm:pt modelId="{6576C2A6-0D85-4EEF-82FB-C090EAF9A4A8}" type="pres">
      <dgm:prSet presAssocID="{3FE5C215-DF42-4654-8857-CC9878AEAB0F}" presName="c5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2D534-F353-46B8-99AB-E8BE8FA139EF}" type="pres">
      <dgm:prSet presAssocID="{3FE5C215-DF42-4654-8857-CC9878AEAB0F}" presName="comp6" presStyleCnt="0"/>
      <dgm:spPr/>
    </dgm:pt>
    <dgm:pt modelId="{174BDB1B-2FFC-4B4D-8177-63B01F9EE51F}" type="pres">
      <dgm:prSet presAssocID="{3FE5C215-DF42-4654-8857-CC9878AEAB0F}" presName="circle6" presStyleLbl="node1" presStyleIdx="5" presStyleCnt="6"/>
      <dgm:spPr/>
      <dgm:t>
        <a:bodyPr/>
        <a:lstStyle/>
        <a:p>
          <a:endParaRPr lang="en-US"/>
        </a:p>
      </dgm:t>
    </dgm:pt>
    <dgm:pt modelId="{862C5E8E-FDE8-4CE6-8AC3-535E8C67D7D7}" type="pres">
      <dgm:prSet presAssocID="{3FE5C215-DF42-4654-8857-CC9878AEAB0F}" presName="c6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E7BEFD-6F3D-47AF-B536-1E142445BC4F}" srcId="{3FE5C215-DF42-4654-8857-CC9878AEAB0F}" destId="{0D2A1277-9D17-4F08-B57A-0D7066167DC8}" srcOrd="5" destOrd="0" parTransId="{BA762C47-217F-4CFC-BC22-5D43765780FF}" sibTransId="{193A5C6A-2A84-4D93-AAF2-3DE5A50DB137}"/>
    <dgm:cxn modelId="{A97149EA-961B-441E-A507-F4588FF2A48F}" srcId="{3FE5C215-DF42-4654-8857-CC9878AEAB0F}" destId="{E27168B1-4734-4619-B605-8EAF5BCBE580}" srcOrd="4" destOrd="0" parTransId="{A946B0FA-235B-43FC-B4D6-D145F787A5B2}" sibTransId="{7194F2F2-A515-4D30-95FB-8969EAB15880}"/>
    <dgm:cxn modelId="{3B1CF9AF-8158-465E-ABA5-B963C4E2ADB6}" type="presOf" srcId="{3D066F0E-7F3B-4352-9392-98A9CC83178C}" destId="{5FF3C9EB-9675-49DE-8F3A-3AF1104052C3}" srcOrd="0" destOrd="0" presId="urn:microsoft.com/office/officeart/2005/8/layout/venn2"/>
    <dgm:cxn modelId="{535D3ECE-D8B6-410C-8747-637216B51EFA}" type="presOf" srcId="{E27168B1-4734-4619-B605-8EAF5BCBE580}" destId="{6576C2A6-0D85-4EEF-82FB-C090EAF9A4A8}" srcOrd="1" destOrd="0" presId="urn:microsoft.com/office/officeart/2005/8/layout/venn2"/>
    <dgm:cxn modelId="{08D351F8-CC4B-4243-8FEB-4DF2E2169D43}" srcId="{3FE5C215-DF42-4654-8857-CC9878AEAB0F}" destId="{3D066F0E-7F3B-4352-9392-98A9CC83178C}" srcOrd="3" destOrd="0" parTransId="{9460D16F-4BFA-4563-BD33-10A3154A1218}" sibTransId="{0ACC48E2-569C-41C2-BC6E-05E39448E9B0}"/>
    <dgm:cxn modelId="{6902A02B-3835-49D3-933B-F24A6E525E38}" type="presOf" srcId="{0D2A1277-9D17-4F08-B57A-0D7066167DC8}" destId="{862C5E8E-FDE8-4CE6-8AC3-535E8C67D7D7}" srcOrd="1" destOrd="0" presId="urn:microsoft.com/office/officeart/2005/8/layout/venn2"/>
    <dgm:cxn modelId="{39E505FB-E824-443B-8742-8D9DEB9D93F3}" type="presOf" srcId="{3FE5C215-DF42-4654-8857-CC9878AEAB0F}" destId="{74CF1965-3346-46D0-8BB5-F0830A87DA5C}" srcOrd="0" destOrd="0" presId="urn:microsoft.com/office/officeart/2005/8/layout/venn2"/>
    <dgm:cxn modelId="{154F1047-9079-4D63-9F75-5F7E97B96ADB}" type="presOf" srcId="{0D2A1277-9D17-4F08-B57A-0D7066167DC8}" destId="{174BDB1B-2FFC-4B4D-8177-63B01F9EE51F}" srcOrd="0" destOrd="0" presId="urn:microsoft.com/office/officeart/2005/8/layout/venn2"/>
    <dgm:cxn modelId="{9814A971-6DD8-4841-9164-EDA2C58D8CF0}" srcId="{3FE5C215-DF42-4654-8857-CC9878AEAB0F}" destId="{14922FF2-7F6B-4E09-9189-E1EAFA00F283}" srcOrd="0" destOrd="0" parTransId="{D50850BF-05C4-4A18-91A2-02D6907F6B26}" sibTransId="{4C618B0F-1115-4C67-B7AD-ADBAED908D39}"/>
    <dgm:cxn modelId="{9ADE7F8D-2BF1-474B-82B6-6106D666A427}" type="presOf" srcId="{4159997C-D96C-48D7-A1CE-EF0486FEBD05}" destId="{0F745C86-549B-4C01-B147-A35E71040763}" srcOrd="0" destOrd="0" presId="urn:microsoft.com/office/officeart/2005/8/layout/venn2"/>
    <dgm:cxn modelId="{CB5A68A1-D138-4D39-A65B-9DECA4652778}" srcId="{3FE5C215-DF42-4654-8857-CC9878AEAB0F}" destId="{4159997C-D96C-48D7-A1CE-EF0486FEBD05}" srcOrd="1" destOrd="0" parTransId="{D6399670-49D6-4542-9BA8-A066299AEC42}" sibTransId="{18D8EAE0-5464-426C-9899-63461E3751FC}"/>
    <dgm:cxn modelId="{BD5FAB4D-5F0B-4651-9EBE-86255DCA3CD8}" type="presOf" srcId="{14922FF2-7F6B-4E09-9189-E1EAFA00F283}" destId="{051B350C-014C-436F-9DD4-D04A06608A53}" srcOrd="1" destOrd="0" presId="urn:microsoft.com/office/officeart/2005/8/layout/venn2"/>
    <dgm:cxn modelId="{CE15D2CC-9C94-4DF5-9FE6-AFD0AE36A16C}" type="presOf" srcId="{59187CC2-DDA5-4E14-84F6-C280A577B7CC}" destId="{E15F61C2-023B-4073-AE8C-58D7B8FBD3A8}" srcOrd="0" destOrd="0" presId="urn:microsoft.com/office/officeart/2005/8/layout/venn2"/>
    <dgm:cxn modelId="{AF77440C-9520-4DD2-9157-9D8E4D0FA953}" type="presOf" srcId="{3D066F0E-7F3B-4352-9392-98A9CC83178C}" destId="{19072012-ECE7-4B73-BF1B-093CB5613221}" srcOrd="1" destOrd="0" presId="urn:microsoft.com/office/officeart/2005/8/layout/venn2"/>
    <dgm:cxn modelId="{C8F83711-A695-46C5-B024-E9602DCD5E25}" srcId="{3FE5C215-DF42-4654-8857-CC9878AEAB0F}" destId="{59187CC2-DDA5-4E14-84F6-C280A577B7CC}" srcOrd="2" destOrd="0" parTransId="{976668F0-E6F6-4AF1-A80A-08F640E05419}" sibTransId="{48F9E471-81F3-48B0-8D99-A13D3CD9D498}"/>
    <dgm:cxn modelId="{F5FD452B-9B62-48F9-8769-6F4A7866A231}" type="presOf" srcId="{59187CC2-DDA5-4E14-84F6-C280A577B7CC}" destId="{8DE9FB8D-0909-47E8-B435-66A4F861546B}" srcOrd="1" destOrd="0" presId="urn:microsoft.com/office/officeart/2005/8/layout/venn2"/>
    <dgm:cxn modelId="{2C0D834F-8A63-4211-9CEC-C68B9522839A}" type="presOf" srcId="{14922FF2-7F6B-4E09-9189-E1EAFA00F283}" destId="{9A80A269-D640-4372-B657-8EA840CE8A02}" srcOrd="0" destOrd="0" presId="urn:microsoft.com/office/officeart/2005/8/layout/venn2"/>
    <dgm:cxn modelId="{658431C6-6BFB-4208-B8F8-B1B7DF7E1F4A}" type="presOf" srcId="{4159997C-D96C-48D7-A1CE-EF0486FEBD05}" destId="{3015C053-F340-490C-9783-33B72F9C9843}" srcOrd="1" destOrd="0" presId="urn:microsoft.com/office/officeart/2005/8/layout/venn2"/>
    <dgm:cxn modelId="{2201379E-8E23-4032-8F1B-3D227209DAD5}" type="presOf" srcId="{E27168B1-4734-4619-B605-8EAF5BCBE580}" destId="{4A02CA17-903F-4B32-8EBC-F3AF80BF80D7}" srcOrd="0" destOrd="0" presId="urn:microsoft.com/office/officeart/2005/8/layout/venn2"/>
    <dgm:cxn modelId="{CB88A249-1A81-4571-9FB7-841233C24AAA}" type="presParOf" srcId="{74CF1965-3346-46D0-8BB5-F0830A87DA5C}" destId="{2F54A15F-D071-42AD-B4FA-EF2C268E81BF}" srcOrd="0" destOrd="0" presId="urn:microsoft.com/office/officeart/2005/8/layout/venn2"/>
    <dgm:cxn modelId="{0BA55C7F-537C-47AD-B716-C9C14BDE7BF1}" type="presParOf" srcId="{2F54A15F-D071-42AD-B4FA-EF2C268E81BF}" destId="{9A80A269-D640-4372-B657-8EA840CE8A02}" srcOrd="0" destOrd="0" presId="urn:microsoft.com/office/officeart/2005/8/layout/venn2"/>
    <dgm:cxn modelId="{156777AF-7FDB-4AFD-8C3A-FC9129C5ACDB}" type="presParOf" srcId="{2F54A15F-D071-42AD-B4FA-EF2C268E81BF}" destId="{051B350C-014C-436F-9DD4-D04A06608A53}" srcOrd="1" destOrd="0" presId="urn:microsoft.com/office/officeart/2005/8/layout/venn2"/>
    <dgm:cxn modelId="{819B8EC7-0FB2-47CF-8D0C-41359783FBC0}" type="presParOf" srcId="{74CF1965-3346-46D0-8BB5-F0830A87DA5C}" destId="{D7D6A956-C862-4831-A042-61A4E18F357D}" srcOrd="1" destOrd="0" presId="urn:microsoft.com/office/officeart/2005/8/layout/venn2"/>
    <dgm:cxn modelId="{DF0F2914-ED78-4DCC-B9D6-8309C09B38B4}" type="presParOf" srcId="{D7D6A956-C862-4831-A042-61A4E18F357D}" destId="{0F745C86-549B-4C01-B147-A35E71040763}" srcOrd="0" destOrd="0" presId="urn:microsoft.com/office/officeart/2005/8/layout/venn2"/>
    <dgm:cxn modelId="{E3F98E78-404B-4956-ACAA-2A17A35987F1}" type="presParOf" srcId="{D7D6A956-C862-4831-A042-61A4E18F357D}" destId="{3015C053-F340-490C-9783-33B72F9C9843}" srcOrd="1" destOrd="0" presId="urn:microsoft.com/office/officeart/2005/8/layout/venn2"/>
    <dgm:cxn modelId="{4D029B72-19C4-42F6-B971-01DE79ADE97B}" type="presParOf" srcId="{74CF1965-3346-46D0-8BB5-F0830A87DA5C}" destId="{06F34082-4C93-4A15-BFFD-634F38F531B2}" srcOrd="2" destOrd="0" presId="urn:microsoft.com/office/officeart/2005/8/layout/venn2"/>
    <dgm:cxn modelId="{8C280639-D884-4BA4-AEC0-845288BB7A97}" type="presParOf" srcId="{06F34082-4C93-4A15-BFFD-634F38F531B2}" destId="{E15F61C2-023B-4073-AE8C-58D7B8FBD3A8}" srcOrd="0" destOrd="0" presId="urn:microsoft.com/office/officeart/2005/8/layout/venn2"/>
    <dgm:cxn modelId="{21649B23-8470-43FA-887F-0CB6A0B235E2}" type="presParOf" srcId="{06F34082-4C93-4A15-BFFD-634F38F531B2}" destId="{8DE9FB8D-0909-47E8-B435-66A4F861546B}" srcOrd="1" destOrd="0" presId="urn:microsoft.com/office/officeart/2005/8/layout/venn2"/>
    <dgm:cxn modelId="{C616C6DE-AD25-401F-9BE9-39F4779DAE55}" type="presParOf" srcId="{74CF1965-3346-46D0-8BB5-F0830A87DA5C}" destId="{FBAD2E02-E190-4A3C-A481-FFF1E6F8B14F}" srcOrd="3" destOrd="0" presId="urn:microsoft.com/office/officeart/2005/8/layout/venn2"/>
    <dgm:cxn modelId="{227BB303-FA3A-428A-BBE5-8039E7A3F7C0}" type="presParOf" srcId="{FBAD2E02-E190-4A3C-A481-FFF1E6F8B14F}" destId="{5FF3C9EB-9675-49DE-8F3A-3AF1104052C3}" srcOrd="0" destOrd="0" presId="urn:microsoft.com/office/officeart/2005/8/layout/venn2"/>
    <dgm:cxn modelId="{33A07A77-62D9-4063-B22D-772BD9529EBD}" type="presParOf" srcId="{FBAD2E02-E190-4A3C-A481-FFF1E6F8B14F}" destId="{19072012-ECE7-4B73-BF1B-093CB5613221}" srcOrd="1" destOrd="0" presId="urn:microsoft.com/office/officeart/2005/8/layout/venn2"/>
    <dgm:cxn modelId="{22C57F44-A8B8-44BA-8859-098838815002}" type="presParOf" srcId="{74CF1965-3346-46D0-8BB5-F0830A87DA5C}" destId="{6904E0C5-F792-4E9E-827F-DC2E53E79F8D}" srcOrd="4" destOrd="0" presId="urn:microsoft.com/office/officeart/2005/8/layout/venn2"/>
    <dgm:cxn modelId="{448DC01B-132F-466B-8128-768C12047440}" type="presParOf" srcId="{6904E0C5-F792-4E9E-827F-DC2E53E79F8D}" destId="{4A02CA17-903F-4B32-8EBC-F3AF80BF80D7}" srcOrd="0" destOrd="0" presId="urn:microsoft.com/office/officeart/2005/8/layout/venn2"/>
    <dgm:cxn modelId="{1F015C3B-CE51-4C0B-8735-497655A55FF2}" type="presParOf" srcId="{6904E0C5-F792-4E9E-827F-DC2E53E79F8D}" destId="{6576C2A6-0D85-4EEF-82FB-C090EAF9A4A8}" srcOrd="1" destOrd="0" presId="urn:microsoft.com/office/officeart/2005/8/layout/venn2"/>
    <dgm:cxn modelId="{296C1650-F5BE-4314-952E-936061AC1A5E}" type="presParOf" srcId="{74CF1965-3346-46D0-8BB5-F0830A87DA5C}" destId="{1952D534-F353-46B8-99AB-E8BE8FA139EF}" srcOrd="5" destOrd="0" presId="urn:microsoft.com/office/officeart/2005/8/layout/venn2"/>
    <dgm:cxn modelId="{2A286A62-FC14-4FEA-8AC1-0935358039FE}" type="presParOf" srcId="{1952D534-F353-46B8-99AB-E8BE8FA139EF}" destId="{174BDB1B-2FFC-4B4D-8177-63B01F9EE51F}" srcOrd="0" destOrd="0" presId="urn:microsoft.com/office/officeart/2005/8/layout/venn2"/>
    <dgm:cxn modelId="{65818195-4DD5-4B56-A488-F5AE5BF618C2}" type="presParOf" srcId="{1952D534-F353-46B8-99AB-E8BE8FA139EF}" destId="{862C5E8E-FDE8-4CE6-8AC3-535E8C67D7D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0EE6F-2A45-4D57-A460-7F7804DE0A02}">
      <dsp:nvSpPr>
        <dsp:cNvPr id="0" name=""/>
        <dsp:cNvSpPr/>
      </dsp:nvSpPr>
      <dsp:spPr>
        <a:xfrm rot="10800000">
          <a:off x="987052" y="272"/>
          <a:ext cx="5466217" cy="149068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352" tIns="68580" rIns="128016" bIns="68580" numCol="1" spcCol="1270" anchor="ctr" anchorCtr="0">
          <a:noAutofit/>
        </a:bodyPr>
        <a:lstStyle/>
        <a:p>
          <a:pPr lvl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baseline="0" dirty="0" smtClean="0"/>
            <a:t>Obiettivo </a:t>
          </a:r>
          <a:r>
            <a:rPr lang="it-IT" sz="1800" kern="1200" baseline="0" smtClean="0"/>
            <a:t>primario è stato </a:t>
          </a:r>
          <a:r>
            <a:rPr lang="it-IT" sz="2000" b="1" u="sng" kern="1200" baseline="0" smtClean="0"/>
            <a:t>indagare</a:t>
          </a:r>
          <a:r>
            <a:rPr lang="it-IT" sz="1800" b="1" kern="1200" baseline="0" smtClean="0"/>
            <a:t> </a:t>
          </a:r>
          <a:r>
            <a:rPr lang="it-IT" sz="1800" b="1" kern="1200" baseline="0" dirty="0" smtClean="0"/>
            <a:t>e </a:t>
          </a:r>
          <a:r>
            <a:rPr lang="it-IT" sz="2000" b="1" u="sng" kern="1200" baseline="0" dirty="0" smtClean="0"/>
            <a:t>misurare</a:t>
          </a:r>
          <a:r>
            <a:rPr lang="it-IT" sz="1800" b="1" kern="1200" baseline="0" dirty="0" smtClean="0"/>
            <a:t> la </a:t>
          </a:r>
          <a:r>
            <a:rPr lang="it-IT" sz="2000" b="1" u="sng" kern="1200" baseline="0" dirty="0" smtClean="0"/>
            <a:t>percezione del consumatore</a:t>
          </a:r>
          <a:r>
            <a:rPr lang="it-IT" sz="2000" kern="1200" baseline="0" dirty="0" smtClean="0"/>
            <a:t> </a:t>
          </a:r>
          <a:r>
            <a:rPr lang="it-IT" sz="1800" kern="1200" baseline="0" dirty="0" smtClean="0"/>
            <a:t>relativamente al </a:t>
          </a:r>
          <a:r>
            <a:rPr lang="it-IT" sz="2000" b="1" u="sng" kern="1200" baseline="0" dirty="0" smtClean="0"/>
            <a:t>materiale pubblicitario e promozionale</a:t>
          </a:r>
          <a:r>
            <a:rPr lang="it-IT" sz="1800" b="1" u="sng" kern="1200" baseline="0" dirty="0" smtClean="0"/>
            <a:t> </a:t>
          </a:r>
          <a:r>
            <a:rPr lang="it-IT" sz="1800" kern="1200" baseline="0" dirty="0" smtClean="0"/>
            <a:t>distribuito </a:t>
          </a:r>
          <a:r>
            <a:rPr lang="it-IT" sz="2000" b="1" u="sng" kern="1200" baseline="0" dirty="0" smtClean="0"/>
            <a:t>porta a porta</a:t>
          </a:r>
          <a:r>
            <a:rPr lang="it-IT" sz="1600" kern="1200" baseline="0" dirty="0" smtClean="0"/>
            <a:t>.  </a:t>
          </a:r>
          <a:endParaRPr lang="en-US" sz="1600" kern="1200" dirty="0"/>
        </a:p>
      </dsp:txBody>
      <dsp:txXfrm rot="10800000">
        <a:off x="1359724" y="272"/>
        <a:ext cx="5093545" cy="1490689"/>
      </dsp:txXfrm>
    </dsp:sp>
    <dsp:sp modelId="{9997CC4A-4353-4650-A7F6-A89E6D9696ED}">
      <dsp:nvSpPr>
        <dsp:cNvPr id="0" name=""/>
        <dsp:cNvSpPr/>
      </dsp:nvSpPr>
      <dsp:spPr>
        <a:xfrm>
          <a:off x="0" y="272"/>
          <a:ext cx="1490689" cy="149068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9EC29-1EC1-4BCA-B635-7A343091FABA}">
      <dsp:nvSpPr>
        <dsp:cNvPr id="0" name=""/>
        <dsp:cNvSpPr/>
      </dsp:nvSpPr>
      <dsp:spPr>
        <a:xfrm rot="10800000">
          <a:off x="910616" y="1935942"/>
          <a:ext cx="5568132" cy="149068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352" tIns="68580" rIns="128016" bIns="68580" numCol="1" spcCol="1270" anchor="ctr" anchorCtr="0">
          <a:noAutofit/>
        </a:bodyPr>
        <a:lstStyle/>
        <a:p>
          <a:pPr lvl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baseline="0" dirty="0" smtClean="0"/>
            <a:t>Nello specifico si è voluto esplorare </a:t>
          </a:r>
          <a:r>
            <a:rPr lang="it-IT" sz="1600" b="1" kern="1200" baseline="0" dirty="0" smtClean="0"/>
            <a:t>l’</a:t>
          </a:r>
          <a:r>
            <a:rPr lang="it-IT" sz="1800" b="1" u="sng" kern="1200" baseline="0" dirty="0" smtClean="0"/>
            <a:t>atteggiamento</a:t>
          </a:r>
          <a:r>
            <a:rPr lang="it-IT" sz="1600" kern="1200" baseline="0" dirty="0" smtClean="0"/>
            <a:t> e </a:t>
          </a:r>
          <a:r>
            <a:rPr lang="it-IT" sz="1600" b="1" kern="1200" baseline="0" dirty="0" smtClean="0"/>
            <a:t>l’</a:t>
          </a:r>
          <a:r>
            <a:rPr lang="it-IT" sz="1800" b="1" u="sng" kern="1200" baseline="0" dirty="0" smtClean="0"/>
            <a:t>attenzione</a:t>
          </a:r>
          <a:r>
            <a:rPr lang="it-IT" sz="1600" kern="1200" baseline="0" dirty="0" smtClean="0"/>
            <a:t> che il consumatore ha nei confronti di questa forma di comunicazione </a:t>
          </a:r>
          <a:r>
            <a:rPr lang="it-IT" sz="1600" b="1" kern="1200" baseline="0" dirty="0" smtClean="0"/>
            <a:t>distinta per </a:t>
          </a:r>
          <a:r>
            <a:rPr lang="it-IT" sz="1800" b="1" kern="1200" baseline="0" dirty="0" smtClean="0"/>
            <a:t>categorie merceologiche</a:t>
          </a:r>
          <a:r>
            <a:rPr lang="it-IT" sz="1800" kern="1200" baseline="0" dirty="0" smtClean="0"/>
            <a:t> </a:t>
          </a:r>
          <a:r>
            <a:rPr lang="it-IT" sz="1600" kern="1200" baseline="0" dirty="0" smtClean="0"/>
            <a:t>comunicate </a:t>
          </a:r>
          <a:r>
            <a:rPr lang="it-IT" sz="1600" b="1" kern="1200" baseline="0" dirty="0" smtClean="0"/>
            <a:t>e </a:t>
          </a:r>
          <a:r>
            <a:rPr lang="it-IT" sz="1800" b="1" kern="1200" baseline="0" dirty="0" smtClean="0"/>
            <a:t>l’</a:t>
          </a:r>
          <a:r>
            <a:rPr lang="it-IT" sz="1800" b="1" u="sng" kern="1200" baseline="0" dirty="0" smtClean="0"/>
            <a:t>influenza </a:t>
          </a:r>
          <a:r>
            <a:rPr lang="it-IT" sz="1800" b="1" kern="1200" baseline="0" dirty="0" smtClean="0"/>
            <a:t>esercitata </a:t>
          </a:r>
          <a:r>
            <a:rPr lang="it-IT" sz="1600" kern="1200" baseline="0" dirty="0" smtClean="0"/>
            <a:t>sulle decisioni di acquisto.</a:t>
          </a:r>
          <a:endParaRPr lang="en-US" sz="1600" kern="1200" dirty="0"/>
        </a:p>
      </dsp:txBody>
      <dsp:txXfrm rot="10800000">
        <a:off x="1283288" y="1935942"/>
        <a:ext cx="5195460" cy="1490689"/>
      </dsp:txXfrm>
    </dsp:sp>
    <dsp:sp modelId="{8A7570E3-E1B0-4EA9-889F-1F026DE4A1AD}">
      <dsp:nvSpPr>
        <dsp:cNvPr id="0" name=""/>
        <dsp:cNvSpPr/>
      </dsp:nvSpPr>
      <dsp:spPr>
        <a:xfrm>
          <a:off x="0" y="1935942"/>
          <a:ext cx="1490689" cy="149068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68EE9-6C45-4543-B707-D79BF26B0066}">
      <dsp:nvSpPr>
        <dsp:cNvPr id="0" name=""/>
        <dsp:cNvSpPr/>
      </dsp:nvSpPr>
      <dsp:spPr>
        <a:xfrm rot="10800000">
          <a:off x="1101353" y="3871613"/>
          <a:ext cx="5313816" cy="149068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352" tIns="68580" rIns="128016" bIns="68580" numCol="1" spcCol="1270" anchor="ctr" anchorCtr="0">
          <a:noAutofit/>
        </a:bodyPr>
        <a:lstStyle/>
        <a:p>
          <a:pPr lvl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baseline="0" dirty="0" smtClean="0"/>
            <a:t>È stato inoltre previsto un </a:t>
          </a:r>
          <a:r>
            <a:rPr lang="it-IT" sz="2000" b="1" kern="1200" baseline="0" dirty="0" smtClean="0"/>
            <a:t>focus</a:t>
          </a:r>
          <a:r>
            <a:rPr lang="it-IT" sz="1800" kern="1200" baseline="0" dirty="0" smtClean="0"/>
            <a:t> sulla ricezione e gradimento del </a:t>
          </a:r>
          <a:r>
            <a:rPr lang="it-IT" sz="2000" b="1" kern="1200" baseline="0" dirty="0" smtClean="0"/>
            <a:t>materiale pubblicitario in </a:t>
          </a:r>
          <a:r>
            <a:rPr lang="it-IT" sz="2000" b="1" u="sng" kern="1200" baseline="0" dirty="0" smtClean="0"/>
            <a:t>formato elettronico</a:t>
          </a:r>
          <a:r>
            <a:rPr lang="it-IT" sz="1800" kern="1200" baseline="0" dirty="0" smtClean="0"/>
            <a:t>: punti di forza e debolezza e confronto con l’ADV cartaceo tradizionale.</a:t>
          </a:r>
          <a:endParaRPr lang="en-US" sz="1800" kern="1200" dirty="0"/>
        </a:p>
      </dsp:txBody>
      <dsp:txXfrm rot="10800000">
        <a:off x="1474025" y="3871613"/>
        <a:ext cx="4941144" cy="1490689"/>
      </dsp:txXfrm>
    </dsp:sp>
    <dsp:sp modelId="{CE0094B5-BBDF-4E43-A569-5D08FD926E5A}">
      <dsp:nvSpPr>
        <dsp:cNvPr id="0" name=""/>
        <dsp:cNvSpPr/>
      </dsp:nvSpPr>
      <dsp:spPr>
        <a:xfrm>
          <a:off x="0" y="3871613"/>
          <a:ext cx="1490689" cy="149068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0A269-D640-4372-B657-8EA840CE8A02}">
      <dsp:nvSpPr>
        <dsp:cNvPr id="0" name=""/>
        <dsp:cNvSpPr/>
      </dsp:nvSpPr>
      <dsp:spPr>
        <a:xfrm>
          <a:off x="1625599" y="0"/>
          <a:ext cx="5054600" cy="5054600"/>
        </a:xfrm>
        <a:prstGeom prst="ellipse">
          <a:avLst/>
        </a:prstGeom>
        <a:solidFill>
          <a:schemeClr val="bg1">
            <a:lumMod val="9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solidFill>
                <a:schemeClr val="bg2"/>
              </a:solidFill>
            </a:rPr>
            <a:t>Influenza su acquisti (Top2Box 48%)</a:t>
          </a:r>
          <a:endParaRPr lang="en-US" sz="1200" b="1" kern="1200" dirty="0">
            <a:solidFill>
              <a:schemeClr val="bg2"/>
            </a:solidFill>
          </a:endParaRPr>
        </a:p>
      </dsp:txBody>
      <dsp:txXfrm>
        <a:off x="3205162" y="252730"/>
        <a:ext cx="1895475" cy="505460"/>
      </dsp:txXfrm>
    </dsp:sp>
    <dsp:sp modelId="{0F745C86-549B-4C01-B147-A35E71040763}">
      <dsp:nvSpPr>
        <dsp:cNvPr id="0" name=""/>
        <dsp:cNvSpPr/>
      </dsp:nvSpPr>
      <dsp:spPr>
        <a:xfrm>
          <a:off x="2004694" y="758189"/>
          <a:ext cx="4296410" cy="429641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solidFill>
                <a:schemeClr val="bg2"/>
              </a:solidFill>
            </a:rPr>
            <a:t>Efficacia sul ricordo (Top2Box 64%)</a:t>
          </a:r>
          <a:endParaRPr lang="en-US" sz="1200" b="1" kern="1200" dirty="0">
            <a:solidFill>
              <a:schemeClr val="bg2"/>
            </a:solidFill>
          </a:endParaRPr>
        </a:p>
      </dsp:txBody>
      <dsp:txXfrm>
        <a:off x="3226486" y="1005233"/>
        <a:ext cx="1852826" cy="494087"/>
      </dsp:txXfrm>
    </dsp:sp>
    <dsp:sp modelId="{E15F61C2-023B-4073-AE8C-58D7B8FBD3A8}">
      <dsp:nvSpPr>
        <dsp:cNvPr id="0" name=""/>
        <dsp:cNvSpPr/>
      </dsp:nvSpPr>
      <dsp:spPr>
        <a:xfrm>
          <a:off x="2383789" y="1516379"/>
          <a:ext cx="3538220" cy="3538220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200" b="1" kern="1200" dirty="0" smtClean="0"/>
            <a:t>Utilità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(Top2Box 66%)</a:t>
          </a:r>
          <a:endParaRPr lang="en-US" sz="1200" b="1" kern="1200" dirty="0"/>
        </a:p>
      </dsp:txBody>
      <dsp:txXfrm>
        <a:off x="3237385" y="1760517"/>
        <a:ext cx="1831028" cy="488274"/>
      </dsp:txXfrm>
    </dsp:sp>
    <dsp:sp modelId="{5FF3C9EB-9675-49DE-8F3A-3AF1104052C3}">
      <dsp:nvSpPr>
        <dsp:cNvPr id="0" name=""/>
        <dsp:cNvSpPr/>
      </dsp:nvSpPr>
      <dsp:spPr>
        <a:xfrm>
          <a:off x="2762885" y="2274570"/>
          <a:ext cx="2780030" cy="2780030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Completezza di informazione (Top2Box 68%)</a:t>
          </a:r>
          <a:endParaRPr lang="en-US" sz="1200" b="1" kern="1200" dirty="0"/>
        </a:p>
      </dsp:txBody>
      <dsp:txXfrm>
        <a:off x="3402291" y="2524772"/>
        <a:ext cx="1501216" cy="500405"/>
      </dsp:txXfrm>
    </dsp:sp>
    <dsp:sp modelId="{4A02CA17-903F-4B32-8EBC-F3AF80BF80D7}">
      <dsp:nvSpPr>
        <dsp:cNvPr id="0" name=""/>
        <dsp:cNvSpPr/>
      </dsp:nvSpPr>
      <dsp:spPr>
        <a:xfrm>
          <a:off x="3141980" y="3032760"/>
          <a:ext cx="2021840" cy="2021840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Chiarezza (Top2Box 74%)</a:t>
          </a:r>
          <a:endParaRPr lang="en-US" sz="1200" b="1" kern="1200" dirty="0"/>
        </a:p>
      </dsp:txBody>
      <dsp:txXfrm>
        <a:off x="3495802" y="3285490"/>
        <a:ext cx="1314196" cy="505460"/>
      </dsp:txXfrm>
    </dsp:sp>
    <dsp:sp modelId="{174BDB1B-2FFC-4B4D-8177-63B01F9EE51F}">
      <dsp:nvSpPr>
        <dsp:cNvPr id="0" name=""/>
        <dsp:cNvSpPr/>
      </dsp:nvSpPr>
      <dsp:spPr>
        <a:xfrm>
          <a:off x="3581401" y="3886197"/>
          <a:ext cx="1142996" cy="1073154"/>
        </a:xfrm>
        <a:prstGeom prst="ellipse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/>
        </a:p>
      </dsp:txBody>
      <dsp:txXfrm>
        <a:off x="3748789" y="4154486"/>
        <a:ext cx="808220" cy="5365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0A269-D640-4372-B657-8EA840CE8A02}">
      <dsp:nvSpPr>
        <dsp:cNvPr id="0" name=""/>
        <dsp:cNvSpPr/>
      </dsp:nvSpPr>
      <dsp:spPr>
        <a:xfrm>
          <a:off x="1625599" y="0"/>
          <a:ext cx="5054600" cy="5054600"/>
        </a:xfrm>
        <a:prstGeom prst="ellipse">
          <a:avLst/>
        </a:prstGeom>
        <a:solidFill>
          <a:schemeClr val="bg1">
            <a:lumMod val="9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smtClean="0">
              <a:solidFill>
                <a:schemeClr val="bg2"/>
              </a:solidFill>
            </a:rPr>
            <a:t>Dà informazioni che non potrebbero arrivare in nessun altro modo (Top2Box=41%)</a:t>
          </a:r>
          <a:endParaRPr lang="en-US" sz="1100" b="1" kern="1200" dirty="0">
            <a:solidFill>
              <a:schemeClr val="bg2"/>
            </a:solidFill>
          </a:endParaRPr>
        </a:p>
      </dsp:txBody>
      <dsp:txXfrm>
        <a:off x="3205162" y="252730"/>
        <a:ext cx="1895475" cy="505460"/>
      </dsp:txXfrm>
    </dsp:sp>
    <dsp:sp modelId="{0F745C86-549B-4C01-B147-A35E71040763}">
      <dsp:nvSpPr>
        <dsp:cNvPr id="0" name=""/>
        <dsp:cNvSpPr/>
      </dsp:nvSpPr>
      <dsp:spPr>
        <a:xfrm>
          <a:off x="2004694" y="758189"/>
          <a:ext cx="4296410" cy="4296410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solidFill>
                <a:schemeClr val="bg2"/>
              </a:solidFill>
            </a:rPr>
            <a:t>Si distingue dalle altre (Top2Box=51%)</a:t>
          </a:r>
          <a:endParaRPr lang="en-US" sz="1200" b="1" kern="1200" dirty="0">
            <a:solidFill>
              <a:schemeClr val="bg2"/>
            </a:solidFill>
          </a:endParaRPr>
        </a:p>
      </dsp:txBody>
      <dsp:txXfrm>
        <a:off x="3226486" y="1005233"/>
        <a:ext cx="1852826" cy="494087"/>
      </dsp:txXfrm>
    </dsp:sp>
    <dsp:sp modelId="{E15F61C2-023B-4073-AE8C-58D7B8FBD3A8}">
      <dsp:nvSpPr>
        <dsp:cNvPr id="0" name=""/>
        <dsp:cNvSpPr/>
      </dsp:nvSpPr>
      <dsp:spPr>
        <a:xfrm>
          <a:off x="2383789" y="1516379"/>
          <a:ext cx="3538220" cy="3538220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Non è invadente (Top2Box=53%)</a:t>
          </a:r>
          <a:endParaRPr lang="en-US" sz="1200" b="1" kern="1200" dirty="0"/>
        </a:p>
      </dsp:txBody>
      <dsp:txXfrm>
        <a:off x="3237385" y="1760517"/>
        <a:ext cx="1831028" cy="488274"/>
      </dsp:txXfrm>
    </dsp:sp>
    <dsp:sp modelId="{5FF3C9EB-9675-49DE-8F3A-3AF1104052C3}">
      <dsp:nvSpPr>
        <dsp:cNvPr id="0" name=""/>
        <dsp:cNvSpPr/>
      </dsp:nvSpPr>
      <dsp:spPr>
        <a:xfrm>
          <a:off x="2762885" y="2274570"/>
          <a:ext cx="2780030" cy="2780030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Mi permette di risparmiare (Top2Box=54%)</a:t>
          </a:r>
          <a:endParaRPr lang="en-US" sz="1200" b="1" kern="1200" dirty="0"/>
        </a:p>
      </dsp:txBody>
      <dsp:txXfrm>
        <a:off x="3402291" y="2524772"/>
        <a:ext cx="1501216" cy="500405"/>
      </dsp:txXfrm>
    </dsp:sp>
    <dsp:sp modelId="{4A02CA17-903F-4B32-8EBC-F3AF80BF80D7}">
      <dsp:nvSpPr>
        <dsp:cNvPr id="0" name=""/>
        <dsp:cNvSpPr/>
      </dsp:nvSpPr>
      <dsp:spPr>
        <a:xfrm>
          <a:off x="3141980" y="3032760"/>
          <a:ext cx="2021840" cy="2021840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Dà informazioni utili (Top2Box=64%)</a:t>
          </a:r>
          <a:endParaRPr lang="en-US" sz="1200" b="1" kern="1200" dirty="0"/>
        </a:p>
      </dsp:txBody>
      <dsp:txXfrm>
        <a:off x="3495802" y="3285490"/>
        <a:ext cx="1314196" cy="505460"/>
      </dsp:txXfrm>
    </dsp:sp>
    <dsp:sp modelId="{174BDB1B-2FFC-4B4D-8177-63B01F9EE51F}">
      <dsp:nvSpPr>
        <dsp:cNvPr id="0" name=""/>
        <dsp:cNvSpPr/>
      </dsp:nvSpPr>
      <dsp:spPr>
        <a:xfrm>
          <a:off x="3521075" y="3790950"/>
          <a:ext cx="1263650" cy="1263650"/>
        </a:xfrm>
        <a:prstGeom prst="ellipse">
          <a:avLst/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/>
        </a:p>
      </dsp:txBody>
      <dsp:txXfrm>
        <a:off x="3706132" y="4106862"/>
        <a:ext cx="893535" cy="631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0.41394</cdr:y>
    </cdr:from>
    <cdr:to>
      <cdr:x>0.17117</cdr:x>
      <cdr:y>0.50898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0" y="1991360"/>
          <a:ext cx="1447800" cy="457200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 sz="800" b="1" dirty="0">
            <a:solidFill>
              <a:schemeClr val="bg2"/>
            </a:solidFill>
          </a:endParaRPr>
        </a:p>
      </cdr:txBody>
    </cdr:sp>
  </cdr:relSizeAnchor>
  <cdr:relSizeAnchor xmlns:cdr="http://schemas.openxmlformats.org/drawingml/2006/chartDrawing">
    <cdr:from>
      <cdr:x>0.18919</cdr:x>
      <cdr:y>0.50898</cdr:y>
    </cdr:from>
    <cdr:to>
      <cdr:x>0.38739</cdr:x>
      <cdr:y>0.63569</cdr:y>
    </cdr:to>
    <cdr:sp macro="" textlink="">
      <cdr:nvSpPr>
        <cdr:cNvPr id="3" name="Rounded Rectangle 2"/>
        <cdr:cNvSpPr/>
      </cdr:nvSpPr>
      <cdr:spPr>
        <a:xfrm xmlns:a="http://schemas.openxmlformats.org/drawingml/2006/main">
          <a:off x="1600207" y="2448581"/>
          <a:ext cx="1676415" cy="609579"/>
        </a:xfrm>
        <a:prstGeom xmlns:a="http://schemas.openxmlformats.org/drawingml/2006/main" prst="roundRect">
          <a:avLst/>
        </a:prstGeom>
        <a:solidFill xmlns:a="http://schemas.openxmlformats.org/drawingml/2006/main">
          <a:srgbClr val="009DD9">
            <a:lumMod val="40000"/>
            <a:lumOff val="60000"/>
          </a:srgb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rgbClr val="FFFFFF"/>
              </a:solidFill>
              <a:latin typeface="Calibri"/>
            </a:defRPr>
          </a:lvl1pPr>
          <a:lvl2pPr marL="457200" indent="0">
            <a:defRPr sz="1100">
              <a:solidFill>
                <a:srgbClr val="FFFFFF"/>
              </a:solidFill>
              <a:latin typeface="Calibri"/>
            </a:defRPr>
          </a:lvl2pPr>
          <a:lvl3pPr marL="914400" indent="0">
            <a:defRPr sz="1100">
              <a:solidFill>
                <a:srgbClr val="FFFFFF"/>
              </a:solidFill>
              <a:latin typeface="Calibri"/>
            </a:defRPr>
          </a:lvl3pPr>
          <a:lvl4pPr marL="1371600" indent="0">
            <a:defRPr sz="1100">
              <a:solidFill>
                <a:srgbClr val="FFFFFF"/>
              </a:solidFill>
              <a:latin typeface="Calibri"/>
            </a:defRPr>
          </a:lvl4pPr>
          <a:lvl5pPr marL="1828800" indent="0">
            <a:defRPr sz="1100">
              <a:solidFill>
                <a:srgbClr val="FFFFFF"/>
              </a:solidFill>
              <a:latin typeface="Calibri"/>
            </a:defRPr>
          </a:lvl5pPr>
          <a:lvl6pPr marL="2286000" indent="0">
            <a:defRPr sz="1100">
              <a:solidFill>
                <a:srgbClr val="FFFFFF"/>
              </a:solidFill>
              <a:latin typeface="Calibri"/>
            </a:defRPr>
          </a:lvl6pPr>
          <a:lvl7pPr marL="2743200" indent="0">
            <a:defRPr sz="1100">
              <a:solidFill>
                <a:srgbClr val="FFFFFF"/>
              </a:solidFill>
              <a:latin typeface="Calibri"/>
            </a:defRPr>
          </a:lvl7pPr>
          <a:lvl8pPr marL="3200400" indent="0">
            <a:defRPr sz="1100">
              <a:solidFill>
                <a:srgbClr val="FFFFFF"/>
              </a:solidFill>
              <a:latin typeface="Calibri"/>
            </a:defRPr>
          </a:lvl8pPr>
          <a:lvl9pPr marL="3657600" indent="0">
            <a:defRPr sz="1100">
              <a:solidFill>
                <a:srgbClr val="FFFFFF"/>
              </a:solidFill>
              <a:latin typeface="Calibri"/>
            </a:defRPr>
          </a:lvl9pPr>
        </a:lstStyle>
        <a:p xmlns:a="http://schemas.openxmlformats.org/drawingml/2006/main">
          <a:endParaRPr lang="en-US" sz="800" b="1" dirty="0">
            <a:solidFill>
              <a:srgbClr val="707276"/>
            </a:solidFill>
          </a:endParaRPr>
        </a:p>
      </cdr:txBody>
    </cdr:sp>
  </cdr:relSizeAnchor>
  <cdr:relSizeAnchor xmlns:cdr="http://schemas.openxmlformats.org/drawingml/2006/chartDrawing">
    <cdr:from>
      <cdr:x>0.4009</cdr:x>
      <cdr:y>0.57233</cdr:y>
    </cdr:from>
    <cdr:to>
      <cdr:x>0.57207</cdr:x>
      <cdr:y>0.69905</cdr:y>
    </cdr:to>
    <cdr:sp macro="" textlink="">
      <cdr:nvSpPr>
        <cdr:cNvPr id="4" name="Rounded Rectangle 3"/>
        <cdr:cNvSpPr/>
      </cdr:nvSpPr>
      <cdr:spPr>
        <a:xfrm xmlns:a="http://schemas.openxmlformats.org/drawingml/2006/main">
          <a:off x="3390892" y="2753342"/>
          <a:ext cx="1447790" cy="609618"/>
        </a:xfrm>
        <a:prstGeom xmlns:a="http://schemas.openxmlformats.org/drawingml/2006/main" prst="roundRect">
          <a:avLst/>
        </a:prstGeom>
        <a:solidFill xmlns:a="http://schemas.openxmlformats.org/drawingml/2006/main">
          <a:srgbClr val="009DD9">
            <a:lumMod val="40000"/>
            <a:lumOff val="60000"/>
          </a:srgb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rgbClr val="FFFFFF"/>
              </a:solidFill>
              <a:latin typeface="Calibri"/>
            </a:defRPr>
          </a:lvl1pPr>
          <a:lvl2pPr marL="457200" indent="0">
            <a:defRPr sz="1100">
              <a:solidFill>
                <a:srgbClr val="FFFFFF"/>
              </a:solidFill>
              <a:latin typeface="Calibri"/>
            </a:defRPr>
          </a:lvl2pPr>
          <a:lvl3pPr marL="914400" indent="0">
            <a:defRPr sz="1100">
              <a:solidFill>
                <a:srgbClr val="FFFFFF"/>
              </a:solidFill>
              <a:latin typeface="Calibri"/>
            </a:defRPr>
          </a:lvl3pPr>
          <a:lvl4pPr marL="1371600" indent="0">
            <a:defRPr sz="1100">
              <a:solidFill>
                <a:srgbClr val="FFFFFF"/>
              </a:solidFill>
              <a:latin typeface="Calibri"/>
            </a:defRPr>
          </a:lvl4pPr>
          <a:lvl5pPr marL="1828800" indent="0">
            <a:defRPr sz="1100">
              <a:solidFill>
                <a:srgbClr val="FFFFFF"/>
              </a:solidFill>
              <a:latin typeface="Calibri"/>
            </a:defRPr>
          </a:lvl5pPr>
          <a:lvl6pPr marL="2286000" indent="0">
            <a:defRPr sz="1100">
              <a:solidFill>
                <a:srgbClr val="FFFFFF"/>
              </a:solidFill>
              <a:latin typeface="Calibri"/>
            </a:defRPr>
          </a:lvl6pPr>
          <a:lvl7pPr marL="2743200" indent="0">
            <a:defRPr sz="1100">
              <a:solidFill>
                <a:srgbClr val="FFFFFF"/>
              </a:solidFill>
              <a:latin typeface="Calibri"/>
            </a:defRPr>
          </a:lvl7pPr>
          <a:lvl8pPr marL="3200400" indent="0">
            <a:defRPr sz="1100">
              <a:solidFill>
                <a:srgbClr val="FFFFFF"/>
              </a:solidFill>
              <a:latin typeface="Calibri"/>
            </a:defRPr>
          </a:lvl8pPr>
          <a:lvl9pPr marL="3657600" indent="0">
            <a:defRPr sz="1100">
              <a:solidFill>
                <a:srgbClr val="FFFFFF"/>
              </a:solidFill>
              <a:latin typeface="Calibri"/>
            </a:defRPr>
          </a:lvl9pPr>
        </a:lstStyle>
        <a:p xmlns:a="http://schemas.openxmlformats.org/drawingml/2006/main">
          <a:endParaRPr lang="en-US" sz="800" b="1" dirty="0">
            <a:solidFill>
              <a:srgbClr val="707276"/>
            </a:solidFill>
          </a:endParaRPr>
        </a:p>
      </cdr:txBody>
    </cdr:sp>
  </cdr:relSizeAnchor>
  <cdr:relSizeAnchor xmlns:cdr="http://schemas.openxmlformats.org/drawingml/2006/chartDrawing">
    <cdr:from>
      <cdr:x>0</cdr:x>
      <cdr:y>0.22386</cdr:y>
    </cdr:from>
    <cdr:to>
      <cdr:x>0.17117</cdr:x>
      <cdr:y>0.3189</cdr:y>
    </cdr:to>
    <cdr:sp macro="" textlink="">
      <cdr:nvSpPr>
        <cdr:cNvPr id="5" name="Rounded Rectangle 4"/>
        <cdr:cNvSpPr/>
      </cdr:nvSpPr>
      <cdr:spPr>
        <a:xfrm xmlns:a="http://schemas.openxmlformats.org/drawingml/2006/main">
          <a:off x="-76200" y="1076960"/>
          <a:ext cx="1447800" cy="457200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2">
            <a:lumMod val="40000"/>
            <a:lumOff val="60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rgbClr val="FFFFFF"/>
              </a:solidFill>
              <a:latin typeface="Calibri"/>
            </a:defRPr>
          </a:lvl1pPr>
          <a:lvl2pPr marL="457200" indent="0">
            <a:defRPr sz="1100">
              <a:solidFill>
                <a:srgbClr val="FFFFFF"/>
              </a:solidFill>
              <a:latin typeface="Calibri"/>
            </a:defRPr>
          </a:lvl2pPr>
          <a:lvl3pPr marL="914400" indent="0">
            <a:defRPr sz="1100">
              <a:solidFill>
                <a:srgbClr val="FFFFFF"/>
              </a:solidFill>
              <a:latin typeface="Calibri"/>
            </a:defRPr>
          </a:lvl3pPr>
          <a:lvl4pPr marL="1371600" indent="0">
            <a:defRPr sz="1100">
              <a:solidFill>
                <a:srgbClr val="FFFFFF"/>
              </a:solidFill>
              <a:latin typeface="Calibri"/>
            </a:defRPr>
          </a:lvl4pPr>
          <a:lvl5pPr marL="1828800" indent="0">
            <a:defRPr sz="1100">
              <a:solidFill>
                <a:srgbClr val="FFFFFF"/>
              </a:solidFill>
              <a:latin typeface="Calibri"/>
            </a:defRPr>
          </a:lvl5pPr>
          <a:lvl6pPr marL="2286000" indent="0">
            <a:defRPr sz="1100">
              <a:solidFill>
                <a:srgbClr val="FFFFFF"/>
              </a:solidFill>
              <a:latin typeface="Calibri"/>
            </a:defRPr>
          </a:lvl6pPr>
          <a:lvl7pPr marL="2743200" indent="0">
            <a:defRPr sz="1100">
              <a:solidFill>
                <a:srgbClr val="FFFFFF"/>
              </a:solidFill>
              <a:latin typeface="Calibri"/>
            </a:defRPr>
          </a:lvl7pPr>
          <a:lvl8pPr marL="3200400" indent="0">
            <a:defRPr sz="1100">
              <a:solidFill>
                <a:srgbClr val="FFFFFF"/>
              </a:solidFill>
              <a:latin typeface="Calibri"/>
            </a:defRPr>
          </a:lvl8pPr>
          <a:lvl9pPr marL="3657600" indent="0">
            <a:defRPr sz="1100">
              <a:solidFill>
                <a:srgbClr val="FFFFFF"/>
              </a:solidFill>
              <a:latin typeface="Calibri"/>
            </a:defRPr>
          </a:lvl9pPr>
        </a:lstStyle>
        <a:p xmlns:a="http://schemas.openxmlformats.org/drawingml/2006/main">
          <a:endParaRPr lang="en-US" sz="800" b="1" dirty="0">
            <a:solidFill>
              <a:srgbClr val="707276"/>
            </a:solidFill>
          </a:endParaRPr>
        </a:p>
      </cdr:txBody>
    </cdr:sp>
  </cdr:relSizeAnchor>
  <cdr:relSizeAnchor xmlns:cdr="http://schemas.openxmlformats.org/drawingml/2006/chartDrawing">
    <cdr:from>
      <cdr:x>0.20721</cdr:x>
      <cdr:y>0.22386</cdr:y>
    </cdr:from>
    <cdr:to>
      <cdr:x>0.37838</cdr:x>
      <cdr:y>0.3189</cdr:y>
    </cdr:to>
    <cdr:sp macro="" textlink="">
      <cdr:nvSpPr>
        <cdr:cNvPr id="6" name="Rounded Rectangle 5"/>
        <cdr:cNvSpPr/>
      </cdr:nvSpPr>
      <cdr:spPr>
        <a:xfrm xmlns:a="http://schemas.openxmlformats.org/drawingml/2006/main">
          <a:off x="1752600" y="1076960"/>
          <a:ext cx="1447800" cy="457200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8300">
            <a:lumMod val="40000"/>
            <a:lumOff val="60000"/>
          </a:srgb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rgbClr val="FFFFFF"/>
              </a:solidFill>
              <a:latin typeface="Calibri"/>
            </a:defRPr>
          </a:lvl1pPr>
          <a:lvl2pPr marL="457200" indent="0">
            <a:defRPr sz="1100">
              <a:solidFill>
                <a:srgbClr val="FFFFFF"/>
              </a:solidFill>
              <a:latin typeface="Calibri"/>
            </a:defRPr>
          </a:lvl2pPr>
          <a:lvl3pPr marL="914400" indent="0">
            <a:defRPr sz="1100">
              <a:solidFill>
                <a:srgbClr val="FFFFFF"/>
              </a:solidFill>
              <a:latin typeface="Calibri"/>
            </a:defRPr>
          </a:lvl3pPr>
          <a:lvl4pPr marL="1371600" indent="0">
            <a:defRPr sz="1100">
              <a:solidFill>
                <a:srgbClr val="FFFFFF"/>
              </a:solidFill>
              <a:latin typeface="Calibri"/>
            </a:defRPr>
          </a:lvl4pPr>
          <a:lvl5pPr marL="1828800" indent="0">
            <a:defRPr sz="1100">
              <a:solidFill>
                <a:srgbClr val="FFFFFF"/>
              </a:solidFill>
              <a:latin typeface="Calibri"/>
            </a:defRPr>
          </a:lvl5pPr>
          <a:lvl6pPr marL="2286000" indent="0">
            <a:defRPr sz="1100">
              <a:solidFill>
                <a:srgbClr val="FFFFFF"/>
              </a:solidFill>
              <a:latin typeface="Calibri"/>
            </a:defRPr>
          </a:lvl6pPr>
          <a:lvl7pPr marL="2743200" indent="0">
            <a:defRPr sz="1100">
              <a:solidFill>
                <a:srgbClr val="FFFFFF"/>
              </a:solidFill>
              <a:latin typeface="Calibri"/>
            </a:defRPr>
          </a:lvl7pPr>
          <a:lvl8pPr marL="3200400" indent="0">
            <a:defRPr sz="1100">
              <a:solidFill>
                <a:srgbClr val="FFFFFF"/>
              </a:solidFill>
              <a:latin typeface="Calibri"/>
            </a:defRPr>
          </a:lvl8pPr>
          <a:lvl9pPr marL="3657600" indent="0">
            <a:defRPr sz="1100">
              <a:solidFill>
                <a:srgbClr val="FFFFFF"/>
              </a:solidFill>
              <a:latin typeface="Calibri"/>
            </a:defRPr>
          </a:lvl9pPr>
        </a:lstStyle>
        <a:p xmlns:a="http://schemas.openxmlformats.org/drawingml/2006/main">
          <a:endParaRPr lang="en-US" sz="800" b="1" dirty="0">
            <a:solidFill>
              <a:srgbClr val="707276"/>
            </a:solidFill>
          </a:endParaRPr>
        </a:p>
      </cdr:txBody>
    </cdr:sp>
  </cdr:relSizeAnchor>
  <cdr:relSizeAnchor xmlns:cdr="http://schemas.openxmlformats.org/drawingml/2006/chartDrawing">
    <cdr:from>
      <cdr:x>0.4009</cdr:x>
      <cdr:y>0.20803</cdr:y>
    </cdr:from>
    <cdr:to>
      <cdr:x>0.57207</cdr:x>
      <cdr:y>0.32943</cdr:y>
    </cdr:to>
    <cdr:sp macro="" textlink="">
      <cdr:nvSpPr>
        <cdr:cNvPr id="7" name="Rounded Rectangle 6"/>
        <cdr:cNvSpPr/>
      </cdr:nvSpPr>
      <cdr:spPr>
        <a:xfrm xmlns:a="http://schemas.openxmlformats.org/drawingml/2006/main">
          <a:off x="3390892" y="1000781"/>
          <a:ext cx="1447790" cy="584009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8300">
            <a:lumMod val="40000"/>
            <a:lumOff val="60000"/>
          </a:srgb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rgbClr val="FFFFFF"/>
              </a:solidFill>
              <a:latin typeface="Calibri"/>
            </a:defRPr>
          </a:lvl1pPr>
          <a:lvl2pPr marL="457200" indent="0">
            <a:defRPr sz="1100">
              <a:solidFill>
                <a:srgbClr val="FFFFFF"/>
              </a:solidFill>
              <a:latin typeface="Calibri"/>
            </a:defRPr>
          </a:lvl2pPr>
          <a:lvl3pPr marL="914400" indent="0">
            <a:defRPr sz="1100">
              <a:solidFill>
                <a:srgbClr val="FFFFFF"/>
              </a:solidFill>
              <a:latin typeface="Calibri"/>
            </a:defRPr>
          </a:lvl3pPr>
          <a:lvl4pPr marL="1371600" indent="0">
            <a:defRPr sz="1100">
              <a:solidFill>
                <a:srgbClr val="FFFFFF"/>
              </a:solidFill>
              <a:latin typeface="Calibri"/>
            </a:defRPr>
          </a:lvl4pPr>
          <a:lvl5pPr marL="1828800" indent="0">
            <a:defRPr sz="1100">
              <a:solidFill>
                <a:srgbClr val="FFFFFF"/>
              </a:solidFill>
              <a:latin typeface="Calibri"/>
            </a:defRPr>
          </a:lvl5pPr>
          <a:lvl6pPr marL="2286000" indent="0">
            <a:defRPr sz="1100">
              <a:solidFill>
                <a:srgbClr val="FFFFFF"/>
              </a:solidFill>
              <a:latin typeface="Calibri"/>
            </a:defRPr>
          </a:lvl6pPr>
          <a:lvl7pPr marL="2743200" indent="0">
            <a:defRPr sz="1100">
              <a:solidFill>
                <a:srgbClr val="FFFFFF"/>
              </a:solidFill>
              <a:latin typeface="Calibri"/>
            </a:defRPr>
          </a:lvl7pPr>
          <a:lvl8pPr marL="3200400" indent="0">
            <a:defRPr sz="1100">
              <a:solidFill>
                <a:srgbClr val="FFFFFF"/>
              </a:solidFill>
              <a:latin typeface="Calibri"/>
            </a:defRPr>
          </a:lvl8pPr>
          <a:lvl9pPr marL="3657600" indent="0">
            <a:defRPr sz="1100">
              <a:solidFill>
                <a:srgbClr val="FFFFFF"/>
              </a:solidFill>
              <a:latin typeface="Calibri"/>
            </a:defRPr>
          </a:lvl9pPr>
        </a:lstStyle>
        <a:p xmlns:a="http://schemas.openxmlformats.org/drawingml/2006/main">
          <a:endParaRPr lang="en-US" sz="800" b="1" dirty="0">
            <a:solidFill>
              <a:srgbClr val="707276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0.01802</cdr:x>
      <cdr:y>0.69905</cdr:y>
    </cdr:from>
    <cdr:to>
      <cdr:x>0.08108</cdr:x>
      <cdr:y>0.93664</cdr:y>
    </cdr:to>
    <cdr:sp macro="" textlink="">
      <cdr:nvSpPr>
        <cdr:cNvPr id="8" name="Curved Right Arrow 7"/>
        <cdr:cNvSpPr/>
      </cdr:nvSpPr>
      <cdr:spPr>
        <a:xfrm xmlns:a="http://schemas.openxmlformats.org/drawingml/2006/main">
          <a:off x="152400" y="3362960"/>
          <a:ext cx="533400" cy="1143000"/>
        </a:xfrm>
        <a:prstGeom xmlns:a="http://schemas.openxmlformats.org/drawingml/2006/main" prst="curvedRightArrow">
          <a:avLst/>
        </a:prstGeom>
        <a:solidFill xmlns:a="http://schemas.openxmlformats.org/drawingml/2006/main">
          <a:schemeClr val="accent4">
            <a:lumMod val="20000"/>
            <a:lumOff val="80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50800" dist="38100" dir="5400000" algn="t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A3827-1524-4530-8496-C62AE73BB932}" type="datetimeFigureOut">
              <a:rPr lang="en-US" smtClean="0"/>
              <a:pPr/>
              <a:t>25/06/13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AC35E-2FFE-46A2-9F33-F49EFB70CB47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29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A636E-637B-46FB-9630-B39162DCA743}" type="datetimeFigureOut">
              <a:rPr lang="en-US" smtClean="0"/>
              <a:pPr/>
              <a:t>25/06/13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30213-3389-4756-ADED-F048FFEFDAC9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67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306" tIns="46653" rIns="93306" bIns="46653"/>
          <a:lstStyle/>
          <a:p>
            <a:endParaRPr lang="it-IT" smtClean="0"/>
          </a:p>
        </p:txBody>
      </p:sp>
      <p:sp>
        <p:nvSpPr>
          <p:cNvPr id="184323" name="Rectangle 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306" tIns="46653" rIns="93306" bIns="46653"/>
          <a:lstStyle/>
          <a:p>
            <a:endParaRPr lang="it-IT" smtClean="0"/>
          </a:p>
        </p:txBody>
      </p:sp>
      <p:sp>
        <p:nvSpPr>
          <p:cNvPr id="184323" name="Rectangle 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306" tIns="46653" rIns="93306" bIns="46653"/>
          <a:lstStyle/>
          <a:p>
            <a:endParaRPr lang="it-IT" smtClean="0"/>
          </a:p>
        </p:txBody>
      </p:sp>
      <p:sp>
        <p:nvSpPr>
          <p:cNvPr id="184323" name="Rectangle 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D0AD2C6-141F-4F53-B207-A4B2DB47CC40}" type="slidenum">
              <a:rPr lang="en-GB"/>
              <a:pPr/>
              <a:t>23</a:t>
            </a:fld>
            <a:endParaRPr lang="en-GB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857092" y="9443481"/>
            <a:ext cx="2951694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92E3233-C01C-4D48-A993-EF3F1A8E7463}" type="slidenum">
              <a:rPr lang="it-IT" sz="1200"/>
              <a:pPr algn="r"/>
              <a:t>23</a:t>
            </a:fld>
            <a:endParaRPr lang="it-IT" sz="1200"/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7713"/>
            <a:ext cx="4967287" cy="3725862"/>
          </a:xfrm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581" y="4723330"/>
            <a:ext cx="4993214" cy="4472224"/>
          </a:xfrm>
          <a:noFill/>
        </p:spPr>
        <p:txBody>
          <a:bodyPr lIns="91440" tIns="45720" rIns="91440" bIns="45720"/>
          <a:lstStyle/>
          <a:p>
            <a:pPr eaLnBrk="1" hangingPunct="1"/>
            <a:endParaRPr lang="en-GB" sz="9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D0AD2C6-141F-4F53-B207-A4B2DB47CC40}" type="slidenum">
              <a:rPr lang="en-GB"/>
              <a:pPr/>
              <a:t>25</a:t>
            </a:fld>
            <a:endParaRPr lang="en-GB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857092" y="9443481"/>
            <a:ext cx="2951694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92E3233-C01C-4D48-A993-EF3F1A8E7463}" type="slidenum">
              <a:rPr lang="it-IT" sz="1200"/>
              <a:pPr algn="r"/>
              <a:t>25</a:t>
            </a:fld>
            <a:endParaRPr lang="it-IT" sz="1200"/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7713"/>
            <a:ext cx="4967287" cy="3725862"/>
          </a:xfrm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581" y="4723330"/>
            <a:ext cx="4993214" cy="4472224"/>
          </a:xfrm>
          <a:noFill/>
        </p:spPr>
        <p:txBody>
          <a:bodyPr lIns="91440" tIns="45720" rIns="91440" bIns="45720"/>
          <a:lstStyle/>
          <a:p>
            <a:pPr eaLnBrk="1" hangingPunct="1"/>
            <a:endParaRPr lang="en-GB" sz="9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D0AD2C6-141F-4F53-B207-A4B2DB47CC40}" type="slidenum">
              <a:rPr lang="en-GB"/>
              <a:pPr/>
              <a:t>26</a:t>
            </a:fld>
            <a:endParaRPr lang="en-GB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857092" y="9443481"/>
            <a:ext cx="2951694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92E3233-C01C-4D48-A993-EF3F1A8E7463}" type="slidenum">
              <a:rPr lang="it-IT" sz="1200"/>
              <a:pPr algn="r"/>
              <a:t>26</a:t>
            </a:fld>
            <a:endParaRPr lang="it-IT" sz="1200"/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7713"/>
            <a:ext cx="4967287" cy="3725862"/>
          </a:xfrm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581" y="4723330"/>
            <a:ext cx="4993214" cy="4472224"/>
          </a:xfrm>
          <a:noFill/>
        </p:spPr>
        <p:txBody>
          <a:bodyPr lIns="91440" tIns="45720" rIns="91440" bIns="45720"/>
          <a:lstStyle/>
          <a:p>
            <a:pPr eaLnBrk="1" hangingPunct="1"/>
            <a:endParaRPr lang="en-GB" sz="9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D0AD2C6-141F-4F53-B207-A4B2DB47CC40}" type="slidenum">
              <a:rPr lang="en-GB"/>
              <a:pPr/>
              <a:t>27</a:t>
            </a:fld>
            <a:endParaRPr lang="en-GB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857092" y="9443481"/>
            <a:ext cx="2951694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92E3233-C01C-4D48-A993-EF3F1A8E7463}" type="slidenum">
              <a:rPr lang="it-IT" sz="1200"/>
              <a:pPr algn="r"/>
              <a:t>27</a:t>
            </a:fld>
            <a:endParaRPr lang="it-IT" sz="1200"/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7713"/>
            <a:ext cx="4967287" cy="3725862"/>
          </a:xfrm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581" y="4723330"/>
            <a:ext cx="4993214" cy="4472224"/>
          </a:xfrm>
          <a:noFill/>
        </p:spPr>
        <p:txBody>
          <a:bodyPr lIns="91440" tIns="45720" rIns="91440" bIns="45720"/>
          <a:lstStyle/>
          <a:p>
            <a:pPr eaLnBrk="1" hangingPunct="1"/>
            <a:endParaRPr lang="en-GB" sz="9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D0AD2C6-141F-4F53-B207-A4B2DB47CC40}" type="slidenum">
              <a:rPr lang="en-GB"/>
              <a:pPr/>
              <a:t>28</a:t>
            </a:fld>
            <a:endParaRPr lang="en-GB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857092" y="9443481"/>
            <a:ext cx="2951694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92E3233-C01C-4D48-A993-EF3F1A8E7463}" type="slidenum">
              <a:rPr lang="it-IT" sz="1200"/>
              <a:pPr algn="r"/>
              <a:t>28</a:t>
            </a:fld>
            <a:endParaRPr lang="it-IT" sz="1200"/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7713"/>
            <a:ext cx="4967287" cy="3725862"/>
          </a:xfrm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581" y="4723330"/>
            <a:ext cx="4993214" cy="4472224"/>
          </a:xfrm>
          <a:noFill/>
        </p:spPr>
        <p:txBody>
          <a:bodyPr lIns="91440" tIns="45720" rIns="91440" bIns="45720"/>
          <a:lstStyle/>
          <a:p>
            <a:pPr eaLnBrk="1" hangingPunct="1"/>
            <a:endParaRPr lang="en-GB" sz="9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306" tIns="46653" rIns="93306" bIns="46653"/>
          <a:lstStyle/>
          <a:p>
            <a:endParaRPr lang="it-IT" smtClean="0"/>
          </a:p>
        </p:txBody>
      </p:sp>
      <p:sp>
        <p:nvSpPr>
          <p:cNvPr id="184323" name="Rectangle 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306" tIns="46653" rIns="93306" bIns="46653"/>
          <a:lstStyle/>
          <a:p>
            <a:endParaRPr lang="it-IT" smtClean="0"/>
          </a:p>
        </p:txBody>
      </p:sp>
      <p:sp>
        <p:nvSpPr>
          <p:cNvPr id="184323" name="Rectangle 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306" tIns="46653" rIns="93306" bIns="46653"/>
          <a:lstStyle/>
          <a:p>
            <a:endParaRPr lang="it-IT" smtClean="0"/>
          </a:p>
        </p:txBody>
      </p:sp>
      <p:sp>
        <p:nvSpPr>
          <p:cNvPr id="184323" name="Rectangle 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306" tIns="46653" rIns="93306" bIns="46653"/>
          <a:lstStyle/>
          <a:p>
            <a:endParaRPr lang="it-IT" smtClean="0"/>
          </a:p>
        </p:txBody>
      </p:sp>
      <p:sp>
        <p:nvSpPr>
          <p:cNvPr id="184323" name="Rectangle 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306" tIns="46653" rIns="93306" bIns="46653"/>
          <a:lstStyle/>
          <a:p>
            <a:endParaRPr lang="it-IT" smtClean="0"/>
          </a:p>
        </p:txBody>
      </p:sp>
      <p:sp>
        <p:nvSpPr>
          <p:cNvPr id="184323" name="Rectangle 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306" tIns="46653" rIns="93306" bIns="46653"/>
          <a:lstStyle/>
          <a:p>
            <a:endParaRPr lang="it-IT" smtClean="0"/>
          </a:p>
        </p:txBody>
      </p:sp>
      <p:sp>
        <p:nvSpPr>
          <p:cNvPr id="184323" name="Rectangle 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306" tIns="46653" rIns="93306" bIns="46653"/>
          <a:lstStyle/>
          <a:p>
            <a:endParaRPr lang="it-IT" smtClean="0"/>
          </a:p>
        </p:txBody>
      </p:sp>
      <p:sp>
        <p:nvSpPr>
          <p:cNvPr id="184323" name="Rectangle 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306" tIns="46653" rIns="93306" bIns="46653"/>
          <a:lstStyle/>
          <a:p>
            <a:endParaRPr lang="it-IT" smtClean="0"/>
          </a:p>
        </p:txBody>
      </p:sp>
      <p:sp>
        <p:nvSpPr>
          <p:cNvPr id="184323" name="Rectangle 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306" tIns="46653" rIns="93306" bIns="46653"/>
          <a:lstStyle/>
          <a:p>
            <a:endParaRPr lang="it-IT" smtClean="0"/>
          </a:p>
        </p:txBody>
      </p:sp>
      <p:sp>
        <p:nvSpPr>
          <p:cNvPr id="184323" name="Rectangle 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D0AD2C6-141F-4F53-B207-A4B2DB47CC40}" type="slidenum">
              <a:rPr lang="en-GB"/>
              <a:pPr/>
              <a:t>40</a:t>
            </a:fld>
            <a:endParaRPr lang="en-GB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857092" y="9443481"/>
            <a:ext cx="2951694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92E3233-C01C-4D48-A993-EF3F1A8E7463}" type="slidenum">
              <a:rPr lang="it-IT" sz="1200"/>
              <a:pPr algn="r"/>
              <a:t>40</a:t>
            </a:fld>
            <a:endParaRPr lang="it-IT" sz="1200"/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7713"/>
            <a:ext cx="4967287" cy="3725862"/>
          </a:xfrm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581" y="4723330"/>
            <a:ext cx="4993214" cy="4472224"/>
          </a:xfrm>
          <a:noFill/>
        </p:spPr>
        <p:txBody>
          <a:bodyPr lIns="91440" tIns="45720" rIns="91440" bIns="45720"/>
          <a:lstStyle/>
          <a:p>
            <a:pPr eaLnBrk="1" hangingPunct="1"/>
            <a:endParaRPr lang="en-GB" sz="90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306" tIns="46653" rIns="93306" bIns="46653"/>
          <a:lstStyle/>
          <a:p>
            <a:endParaRPr lang="it-IT" smtClean="0"/>
          </a:p>
        </p:txBody>
      </p:sp>
      <p:sp>
        <p:nvSpPr>
          <p:cNvPr id="184323" name="Rectangle 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306" tIns="46653" rIns="93306" bIns="46653"/>
          <a:lstStyle/>
          <a:p>
            <a:endParaRPr lang="it-IT" smtClean="0"/>
          </a:p>
        </p:txBody>
      </p:sp>
      <p:sp>
        <p:nvSpPr>
          <p:cNvPr id="184323" name="Rectangle 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306" tIns="46653" rIns="93306" bIns="46653"/>
          <a:lstStyle/>
          <a:p>
            <a:endParaRPr lang="it-IT" smtClean="0"/>
          </a:p>
        </p:txBody>
      </p:sp>
      <p:sp>
        <p:nvSpPr>
          <p:cNvPr id="184323" name="Rectangle 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306" tIns="46653" rIns="93306" bIns="46653"/>
          <a:lstStyle/>
          <a:p>
            <a:endParaRPr lang="it-IT" smtClean="0"/>
          </a:p>
        </p:txBody>
      </p:sp>
      <p:sp>
        <p:nvSpPr>
          <p:cNvPr id="184323" name="Rectangle 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306" tIns="46653" rIns="93306" bIns="46653"/>
          <a:lstStyle/>
          <a:p>
            <a:endParaRPr lang="it-IT" smtClean="0"/>
          </a:p>
        </p:txBody>
      </p:sp>
      <p:sp>
        <p:nvSpPr>
          <p:cNvPr id="184323" name="Rectangle 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306" tIns="46653" rIns="93306" bIns="46653"/>
          <a:lstStyle/>
          <a:p>
            <a:endParaRPr lang="it-IT" smtClean="0"/>
          </a:p>
        </p:txBody>
      </p:sp>
      <p:sp>
        <p:nvSpPr>
          <p:cNvPr id="184323" name="Rectangle 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306" tIns="46653" rIns="93306" bIns="46653"/>
          <a:lstStyle/>
          <a:p>
            <a:endParaRPr lang="it-IT" smtClean="0"/>
          </a:p>
        </p:txBody>
      </p:sp>
      <p:sp>
        <p:nvSpPr>
          <p:cNvPr id="184323" name="Rectangle 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C025-3C03-490F-AAD2-1B5F1E4FAF7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18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306" tIns="46653" rIns="93306" bIns="46653"/>
          <a:lstStyle/>
          <a:p>
            <a:endParaRPr lang="it-IT" smtClean="0"/>
          </a:p>
        </p:txBody>
      </p:sp>
      <p:sp>
        <p:nvSpPr>
          <p:cNvPr id="184323" name="Rectangle 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306" tIns="46653" rIns="93306" bIns="46653"/>
          <a:lstStyle/>
          <a:p>
            <a:endParaRPr lang="it-IT" smtClean="0"/>
          </a:p>
        </p:txBody>
      </p:sp>
      <p:sp>
        <p:nvSpPr>
          <p:cNvPr id="184323" name="Rectangle 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306" tIns="46653" rIns="93306" bIns="46653"/>
          <a:lstStyle/>
          <a:p>
            <a:endParaRPr lang="it-IT" smtClean="0"/>
          </a:p>
        </p:txBody>
      </p:sp>
      <p:sp>
        <p:nvSpPr>
          <p:cNvPr id="184323" name="Rectangle 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306" tIns="46653" rIns="93306" bIns="46653"/>
          <a:lstStyle/>
          <a:p>
            <a:endParaRPr lang="it-IT" smtClean="0"/>
          </a:p>
        </p:txBody>
      </p:sp>
      <p:sp>
        <p:nvSpPr>
          <p:cNvPr id="184323" name="Rectangle 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306" tIns="46653" rIns="93306" bIns="46653"/>
          <a:lstStyle/>
          <a:p>
            <a:endParaRPr lang="it-IT" smtClean="0"/>
          </a:p>
        </p:txBody>
      </p:sp>
      <p:sp>
        <p:nvSpPr>
          <p:cNvPr id="184323" name="Rectangle 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306" tIns="46653" rIns="93306" bIns="46653"/>
          <a:lstStyle/>
          <a:p>
            <a:endParaRPr lang="it-IT" smtClean="0"/>
          </a:p>
        </p:txBody>
      </p:sp>
      <p:sp>
        <p:nvSpPr>
          <p:cNvPr id="184323" name="Rectangle 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PT-White-Cover-Graphic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76600" y="2835276"/>
            <a:ext cx="5667603" cy="1310218"/>
          </a:xfrm>
        </p:spPr>
        <p:txBody>
          <a:bodyPr wrap="square" tIns="0" bIns="0">
            <a:noAutofit/>
          </a:bodyPr>
          <a:lstStyle>
            <a:lvl1pPr algn="r">
              <a:lnSpc>
                <a:spcPct val="80000"/>
              </a:lnSpc>
              <a:tabLst>
                <a:tab pos="508000" algn="l"/>
              </a:tabLst>
              <a:defRPr sz="4500" b="0" cap="all" baseline="0">
                <a:solidFill>
                  <a:srgbClr val="00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4154504"/>
            <a:ext cx="5667603" cy="569896"/>
          </a:xfrm>
        </p:spPr>
        <p:txBody>
          <a:bodyPr wrap="square" tIns="0" bIns="0"/>
          <a:lstStyle>
            <a:lvl1pPr marL="0" indent="0" algn="r">
              <a:lnSpc>
                <a:spcPct val="100000"/>
              </a:lnSpc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7"/>
          </p:nvPr>
        </p:nvSpPr>
        <p:spPr>
          <a:xfrm>
            <a:off x="6040439" y="5998464"/>
            <a:ext cx="2891063" cy="697394"/>
          </a:xfrm>
        </p:spPr>
        <p:txBody>
          <a:bodyPr wrap="square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5F5F5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Nielsen_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582" y="2438469"/>
            <a:ext cx="889600" cy="31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0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rt with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PT-Chart-Templat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 rot="16200000">
            <a:off x="-1078030" y="5582967"/>
            <a:ext cx="236540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600" dirty="0" smtClean="0">
                <a:solidFill>
                  <a:srgbClr val="5F5F5F"/>
                </a:solidFill>
                <a:latin typeface="Calibri"/>
                <a:cs typeface="Calibri"/>
              </a:rPr>
              <a:t>Copyright ©2013 The Nielsen Company. Confidential and proprietary.</a:t>
            </a:r>
            <a:endParaRPr lang="en-US" sz="600" dirty="0">
              <a:solidFill>
                <a:srgbClr val="5F5F5F"/>
              </a:solidFill>
              <a:latin typeface="Calibri"/>
              <a:cs typeface="Calibri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801368"/>
            <a:ext cx="7876476" cy="2516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/>
          </p:nvPr>
        </p:nvSpPr>
        <p:spPr>
          <a:xfrm>
            <a:off x="685800" y="5769864"/>
            <a:ext cx="7781544" cy="399086"/>
          </a:xfrm>
          <a:solidFill>
            <a:srgbClr val="009DD9"/>
          </a:solidFill>
          <a:ln>
            <a:noFill/>
          </a:ln>
        </p:spPr>
        <p:txBody>
          <a:bodyPr wrap="square" tIns="0" bIns="0" anchor="ctr" anchorCtr="0"/>
          <a:lstStyle>
            <a:lvl1pPr marL="0" indent="0" algn="ctr">
              <a:spcBef>
                <a:spcPts val="0"/>
              </a:spcBef>
              <a:buNone/>
              <a:defRPr sz="1800" b="0" baseline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758952" y="2177748"/>
            <a:ext cx="7711884" cy="3238754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594360" y="1280160"/>
            <a:ext cx="8160322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8880760" y="6600342"/>
            <a:ext cx="1346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rgbClr val="009DD9"/>
                </a:solidFill>
              </a:rPr>
              <a:pPr algn="ctr" defTabSz="914400">
                <a:spcBef>
                  <a:spcPts val="0"/>
                </a:spcBef>
              </a:pPr>
              <a:t>‹n.›</a:t>
            </a:fld>
            <a:endParaRPr lang="en-US" sz="900" b="0" dirty="0">
              <a:solidFill>
                <a:srgbClr val="009DD9"/>
              </a:solidFill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594360" y="6373368"/>
            <a:ext cx="8165465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501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PT-Chart-Templat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 rot="16200000">
            <a:off x="-1078030" y="5582967"/>
            <a:ext cx="236540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600" dirty="0" smtClean="0">
                <a:solidFill>
                  <a:srgbClr val="5F5F5F"/>
                </a:solidFill>
                <a:latin typeface="Calibri"/>
                <a:cs typeface="Calibri"/>
              </a:rPr>
              <a:t>Copyright ©2013 The Nielsen Company. Confidential and proprietary.</a:t>
            </a:r>
            <a:endParaRPr lang="en-US" sz="600" dirty="0">
              <a:solidFill>
                <a:srgbClr val="5F5F5F"/>
              </a:solidFill>
              <a:latin typeface="Calibri"/>
              <a:cs typeface="Calibri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801368"/>
            <a:ext cx="4087178" cy="177006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711200" y="2238121"/>
            <a:ext cx="3970338" cy="3238754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594360" y="1280160"/>
            <a:ext cx="8160322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8880760" y="6600342"/>
            <a:ext cx="1346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rgbClr val="009DD9"/>
                </a:solidFill>
              </a:rPr>
              <a:pPr algn="ctr" defTabSz="914400">
                <a:spcBef>
                  <a:spcPts val="0"/>
                </a:spcBef>
              </a:pPr>
              <a:t>‹n.›</a:t>
            </a:fld>
            <a:endParaRPr lang="en-US" sz="900" b="0" dirty="0">
              <a:solidFill>
                <a:srgbClr val="009DD9"/>
              </a:solidFill>
            </a:endParaRP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862512" y="2238121"/>
            <a:ext cx="3970338" cy="3238754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/>
          </p:nvPr>
        </p:nvSpPr>
        <p:spPr>
          <a:xfrm>
            <a:off x="4811042" y="1801368"/>
            <a:ext cx="4087178" cy="177006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5"/>
          </p:nvPr>
        </p:nvSpPr>
        <p:spPr>
          <a:xfrm>
            <a:off x="594360" y="6373368"/>
            <a:ext cx="8165465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501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-Chart-Templat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gray">
          <a:xfrm rot="16200000">
            <a:off x="-1078030" y="5582967"/>
            <a:ext cx="236540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600" dirty="0" smtClean="0">
                <a:solidFill>
                  <a:srgbClr val="5F5F5F"/>
                </a:solidFill>
                <a:latin typeface="Calibri"/>
                <a:cs typeface="Calibri"/>
              </a:rPr>
              <a:t>Copyright ©2013</a:t>
            </a:r>
            <a:r>
              <a:rPr lang="en-US" sz="600" baseline="0" dirty="0" smtClean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lang="en-US" sz="600" dirty="0" smtClean="0">
                <a:solidFill>
                  <a:srgbClr val="5F5F5F"/>
                </a:solidFill>
                <a:latin typeface="Calibri"/>
                <a:cs typeface="Calibri"/>
              </a:rPr>
              <a:t>The Nielsen Company. Confidential and proprietary.</a:t>
            </a:r>
            <a:endParaRPr lang="en-US" sz="600" dirty="0">
              <a:solidFill>
                <a:srgbClr val="5F5F5F"/>
              </a:solidFill>
              <a:latin typeface="Calibri"/>
              <a:cs typeface="Calibri"/>
            </a:endParaRP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776657" y="1947672"/>
            <a:ext cx="7614868" cy="34623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5"/>
          </p:nvPr>
        </p:nvSpPr>
        <p:spPr>
          <a:xfrm>
            <a:off x="594360" y="1280160"/>
            <a:ext cx="8160322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8880760" y="6600342"/>
            <a:ext cx="1346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rgbClr val="009DD9"/>
                </a:solidFill>
              </a:rPr>
              <a:pPr algn="ctr" defTabSz="914400">
                <a:spcBef>
                  <a:spcPts val="0"/>
                </a:spcBef>
              </a:pPr>
              <a:t>‹n.›</a:t>
            </a:fld>
            <a:endParaRPr lang="en-US" sz="900" b="0" dirty="0">
              <a:solidFill>
                <a:srgbClr val="009DD9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6"/>
          </p:nvPr>
        </p:nvSpPr>
        <p:spPr>
          <a:xfrm>
            <a:off x="594360" y="6373368"/>
            <a:ext cx="8165465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0632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453" y="3181946"/>
            <a:ext cx="6978810" cy="585216"/>
          </a:xfrm>
        </p:spPr>
        <p:txBody>
          <a:bodyPr wrap="square" anchor="t">
            <a:normAutofit/>
          </a:bodyPr>
          <a:lstStyle>
            <a:lvl1pPr algn="ctr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413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Divder Slide 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979453" y="3181946"/>
            <a:ext cx="6978810" cy="585216"/>
          </a:xfrm>
        </p:spPr>
        <p:txBody>
          <a:bodyPr wrap="square" anchor="t">
            <a:normAutofit/>
          </a:bodyPr>
          <a:lstStyle>
            <a:lvl1pPr algn="ctr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413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04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Final Slide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64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ielsen_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582" y="2438469"/>
            <a:ext cx="889600" cy="314589"/>
          </a:xfrm>
          <a:prstGeom prst="rect">
            <a:avLst/>
          </a:prstGeom>
        </p:spPr>
      </p:pic>
      <p:pic>
        <p:nvPicPr>
          <p:cNvPr id="8" name="Picture 7" descr="PPT-White-Cover-Graphic-No-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/>
          </p:nvPr>
        </p:nvSpPr>
        <p:spPr>
          <a:xfrm>
            <a:off x="6044184" y="5998464"/>
            <a:ext cx="2891063" cy="697394"/>
          </a:xfrm>
        </p:spPr>
        <p:txBody>
          <a:bodyPr wrap="square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76600" y="2835276"/>
            <a:ext cx="5667603" cy="1310218"/>
          </a:xfrm>
        </p:spPr>
        <p:txBody>
          <a:bodyPr wrap="square" tIns="0" bIns="0">
            <a:noAutofit/>
          </a:bodyPr>
          <a:lstStyle>
            <a:lvl1pPr algn="r">
              <a:lnSpc>
                <a:spcPct val="80000"/>
              </a:lnSpc>
              <a:tabLst>
                <a:tab pos="508000" algn="l"/>
              </a:tabLst>
              <a:defRPr sz="4500" b="0" cap="all" baseline="0">
                <a:solidFill>
                  <a:srgbClr val="00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4154504"/>
            <a:ext cx="5667603" cy="569896"/>
          </a:xfrm>
        </p:spPr>
        <p:txBody>
          <a:bodyPr wrap="square" tIns="0" bIns="0"/>
          <a:lstStyle>
            <a:lvl1pPr marL="0" indent="0" algn="r">
              <a:lnSpc>
                <a:spcPct val="100000"/>
              </a:lnSpc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83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Title Slide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-Black-Cover-Graphic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7426" y="4797429"/>
            <a:ext cx="5486400" cy="66516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7"/>
          </p:nvPr>
        </p:nvSpPr>
        <p:spPr>
          <a:xfrm>
            <a:off x="247426" y="5997616"/>
            <a:ext cx="2891063" cy="697394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9" name="Picture 18" descr="Nielsen_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4067" y="3162550"/>
            <a:ext cx="889000" cy="314377"/>
          </a:xfrm>
          <a:prstGeom prst="rect">
            <a:avLst/>
          </a:prstGeom>
        </p:spPr>
      </p:pic>
      <p:pic>
        <p:nvPicPr>
          <p:cNvPr id="12" name="Picture 11" descr="Nielsen_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4067" y="3162550"/>
            <a:ext cx="889000" cy="314377"/>
          </a:xfrm>
          <a:prstGeom prst="rect">
            <a:avLst/>
          </a:prstGeom>
        </p:spPr>
      </p:pic>
      <p:pic>
        <p:nvPicPr>
          <p:cNvPr id="20" name="Picture 19" descr="Nielsen_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4067" y="3162550"/>
            <a:ext cx="889000" cy="314377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46889" y="3488801"/>
            <a:ext cx="5486938" cy="1310218"/>
          </a:xfrm>
        </p:spPr>
        <p:txBody>
          <a:bodyPr wrap="square" tIns="0" bIns="0">
            <a:noAutofit/>
          </a:bodyPr>
          <a:lstStyle>
            <a:lvl1pPr algn="l">
              <a:lnSpc>
                <a:spcPct val="80000"/>
              </a:lnSpc>
              <a:tabLst>
                <a:tab pos="508000" algn="l"/>
              </a:tabLst>
              <a:defRPr sz="4500" b="0" cap="all" baseline="0">
                <a:solidFill>
                  <a:srgbClr val="00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0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Title Slide 2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-Black-Cover-Graphic-No-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7426" y="4797429"/>
            <a:ext cx="5486400" cy="66516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7"/>
          </p:nvPr>
        </p:nvSpPr>
        <p:spPr>
          <a:xfrm>
            <a:off x="247426" y="5998464"/>
            <a:ext cx="2891063" cy="697394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9" name="Picture 18" descr="Nielsen_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4067" y="3162550"/>
            <a:ext cx="889000" cy="314377"/>
          </a:xfrm>
          <a:prstGeom prst="rect">
            <a:avLst/>
          </a:prstGeom>
        </p:spPr>
      </p:pic>
      <p:pic>
        <p:nvPicPr>
          <p:cNvPr id="12" name="Picture 11" descr="Nielsen_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4067" y="3162550"/>
            <a:ext cx="889000" cy="314377"/>
          </a:xfrm>
          <a:prstGeom prst="rect">
            <a:avLst/>
          </a:prstGeom>
        </p:spPr>
      </p:pic>
      <p:pic>
        <p:nvPicPr>
          <p:cNvPr id="20" name="Picture 19" descr="Nielsen_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4067" y="3162550"/>
            <a:ext cx="889000" cy="314377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46889" y="3488801"/>
            <a:ext cx="5486938" cy="1310218"/>
          </a:xfrm>
        </p:spPr>
        <p:txBody>
          <a:bodyPr wrap="square" tIns="0" bIns="0">
            <a:noAutofit/>
          </a:bodyPr>
          <a:lstStyle>
            <a:lvl1pPr algn="l">
              <a:lnSpc>
                <a:spcPct val="80000"/>
              </a:lnSpc>
              <a:tabLst>
                <a:tab pos="508000" algn="l"/>
              </a:tabLst>
              <a:defRPr sz="4500" b="0" cap="all" baseline="0">
                <a:solidFill>
                  <a:srgbClr val="00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978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676656"/>
            <a:ext cx="8165465" cy="571500"/>
          </a:xfrm>
        </p:spPr>
        <p:txBody>
          <a:bodyPr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1280160"/>
            <a:ext cx="8165465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0" y="2020824"/>
            <a:ext cx="8165465" cy="4079875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3pPr>
              <a:defRPr>
                <a:solidFill>
                  <a:srgbClr val="5F5F5F"/>
                </a:solidFill>
              </a:defRPr>
            </a:lvl3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5"/>
          </p:nvPr>
        </p:nvSpPr>
        <p:spPr>
          <a:xfrm>
            <a:off x="594360" y="6373368"/>
            <a:ext cx="8165465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50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" name="Picture 9" descr="PPT-Chart-Template.png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 bwMode="gray">
            <a:xfrm rot="16200000">
              <a:off x="-1078030" y="5582967"/>
              <a:ext cx="2365401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lang="en-US" sz="600" dirty="0" smtClean="0">
                  <a:solidFill>
                    <a:srgbClr val="5F5F5F"/>
                  </a:solidFill>
                  <a:latin typeface="Calibri"/>
                  <a:cs typeface="Calibri"/>
                </a:rPr>
                <a:t>Copyright ©2013 The Nielsen Company. Confidential and proprietary.</a:t>
              </a:r>
              <a:endParaRPr lang="en-US" sz="600" dirty="0">
                <a:solidFill>
                  <a:srgbClr val="5F5F5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676656"/>
            <a:ext cx="7232904" cy="571500"/>
          </a:xfrm>
        </p:spPr>
        <p:txBody>
          <a:bodyPr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1280160"/>
            <a:ext cx="7232904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1" y="2020824"/>
            <a:ext cx="5827078" cy="4079875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3pPr>
              <a:defRPr>
                <a:solidFill>
                  <a:srgbClr val="5F5F5F"/>
                </a:solidFill>
              </a:defRPr>
            </a:lvl3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5"/>
          </p:nvPr>
        </p:nvSpPr>
        <p:spPr>
          <a:xfrm>
            <a:off x="594360" y="6373368"/>
            <a:ext cx="5827079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Oval 12"/>
          <p:cNvSpPr/>
          <p:nvPr/>
        </p:nvSpPr>
        <p:spPr>
          <a:xfrm>
            <a:off x="8848016" y="6568281"/>
            <a:ext cx="209382" cy="209382"/>
          </a:xfrm>
          <a:prstGeom prst="ellipse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8880760" y="6600342"/>
            <a:ext cx="1346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rgbClr val="FFFFFF"/>
                </a:solidFill>
              </a:rPr>
              <a:pPr algn="ctr" defTabSz="914400">
                <a:spcBef>
                  <a:spcPts val="0"/>
                </a:spcBef>
              </a:pPr>
              <a:t>‹n.›</a:t>
            </a:fld>
            <a:endParaRPr lang="en-US" sz="9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01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676656"/>
            <a:ext cx="8166672" cy="571500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1280160"/>
            <a:ext cx="8160322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>
          <a:xfrm>
            <a:off x="594360" y="6373368"/>
            <a:ext cx="8165465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50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-Chart-Templat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gray">
          <a:xfrm rot="16200000">
            <a:off x="-1078030" y="5582967"/>
            <a:ext cx="236540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600" dirty="0" smtClean="0">
                <a:solidFill>
                  <a:srgbClr val="5F5F5F"/>
                </a:solidFill>
                <a:latin typeface="Calibri"/>
                <a:cs typeface="Calibri"/>
              </a:rPr>
              <a:t>Copyright ©2013</a:t>
            </a:r>
            <a:r>
              <a:rPr lang="en-US" sz="600" baseline="0" dirty="0" smtClean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lang="en-US" sz="600" dirty="0" smtClean="0">
                <a:solidFill>
                  <a:srgbClr val="5F5F5F"/>
                </a:solidFill>
                <a:latin typeface="Calibri"/>
                <a:cs typeface="Calibri"/>
              </a:rPr>
              <a:t> The Nielsen Company. Confidential and proprietary.</a:t>
            </a:r>
            <a:endParaRPr lang="en-US" sz="600" dirty="0">
              <a:solidFill>
                <a:srgbClr val="5F5F5F"/>
              </a:solidFill>
              <a:latin typeface="Calibri"/>
              <a:cs typeface="Calibri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676656"/>
            <a:ext cx="8166672" cy="571500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1280160"/>
            <a:ext cx="8160322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>
          <a:xfrm>
            <a:off x="594360" y="6373368"/>
            <a:ext cx="8165465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8880760" y="6600342"/>
            <a:ext cx="1346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rgbClr val="009DD9"/>
                </a:solidFill>
              </a:rPr>
              <a:pPr algn="ctr" defTabSz="914400">
                <a:spcBef>
                  <a:spcPts val="0"/>
                </a:spcBef>
              </a:pPr>
              <a:t>‹n.›</a:t>
            </a:fld>
            <a:endParaRPr lang="en-US" sz="900" b="0" dirty="0">
              <a:solidFill>
                <a:srgbClr val="009D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0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Slid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-Chart-Templat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 rot="16200000">
            <a:off x="-1078030" y="5582967"/>
            <a:ext cx="236540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600" dirty="0" smtClean="0">
                <a:solidFill>
                  <a:srgbClr val="5F5F5F"/>
                </a:solidFill>
                <a:latin typeface="Calibri"/>
                <a:cs typeface="Calibri"/>
              </a:rPr>
              <a:t>Copyright ©2013 The Nielsen Company. Confidential and proprietary.</a:t>
            </a:r>
            <a:endParaRPr lang="en-US" sz="600" dirty="0">
              <a:solidFill>
                <a:srgbClr val="5F5F5F"/>
              </a:solidFill>
              <a:latin typeface="Calibri"/>
              <a:cs typeface="Calibri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594359" y="1801368"/>
            <a:ext cx="8186103" cy="259556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594359" y="2095500"/>
            <a:ext cx="8186103" cy="3963987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594360" y="1280160"/>
            <a:ext cx="8160322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8880760" y="6600342"/>
            <a:ext cx="1346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rgbClr val="009DD9"/>
                </a:solidFill>
              </a:rPr>
              <a:pPr algn="ctr" defTabSz="914400">
                <a:spcBef>
                  <a:spcPts val="0"/>
                </a:spcBef>
              </a:pPr>
              <a:t>‹n.›</a:t>
            </a:fld>
            <a:endParaRPr lang="en-US" sz="900" b="0" dirty="0">
              <a:solidFill>
                <a:srgbClr val="009DD9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5"/>
          </p:nvPr>
        </p:nvSpPr>
        <p:spPr>
          <a:xfrm>
            <a:off x="594360" y="6373368"/>
            <a:ext cx="8165465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8384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gray">
          <a:xfrm rot="16200000">
            <a:off x="-1078031" y="1091630"/>
            <a:ext cx="236540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600" dirty="0" smtClean="0">
                <a:solidFill>
                  <a:srgbClr val="5F5F5F"/>
                </a:solidFill>
                <a:latin typeface="Calibri"/>
                <a:cs typeface="Calibri"/>
              </a:rPr>
              <a:t>Copyright ©2013 The Nielsen Company. Confidential and proprietary.</a:t>
            </a:r>
            <a:endParaRPr lang="en-US" sz="600" dirty="0">
              <a:solidFill>
                <a:srgbClr val="5F5F5F"/>
              </a:solidFill>
              <a:latin typeface="Calibri"/>
              <a:cs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676656"/>
            <a:ext cx="8165465" cy="571500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020824"/>
            <a:ext cx="8165466" cy="4078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8880760" y="6600342"/>
            <a:ext cx="1346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rgbClr val="009DD9"/>
                </a:solidFill>
              </a:rPr>
              <a:pPr algn="ctr" defTabSz="914400">
                <a:spcBef>
                  <a:spcPts val="0"/>
                </a:spcBef>
              </a:pPr>
              <a:t>‹n.›</a:t>
            </a:fld>
            <a:endParaRPr lang="en-US" sz="900" b="0" dirty="0">
              <a:solidFill>
                <a:srgbClr val="009D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96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5" r:id="rId14"/>
    <p:sldLayoutId id="2147483676" r:id="rId15"/>
    <p:sldLayoutId id="2147483677" r:id="rId16"/>
    <p:sldLayoutId id="21474836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 cap="all" baseline="0">
          <a:solidFill>
            <a:srgbClr val="009DD9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lnSpc>
          <a:spcPct val="100000"/>
        </a:lnSpc>
        <a:spcBef>
          <a:spcPts val="800"/>
        </a:spcBef>
        <a:buClr>
          <a:srgbClr val="5F5F5F"/>
        </a:buClr>
        <a:buFont typeface="Arial"/>
        <a:buChar char="•"/>
        <a:defRPr sz="1800" kern="1200" baseline="0">
          <a:solidFill>
            <a:srgbClr val="5F5F5F"/>
          </a:solidFill>
          <a:latin typeface="+mn-lt"/>
          <a:ea typeface="+mn-ea"/>
          <a:cs typeface="+mn-cs"/>
        </a:defRPr>
      </a:lvl1pPr>
      <a:lvl2pPr marL="908050" indent="-457200" algn="l" defTabSz="457200" rtl="0" eaLnBrk="1" latinLnBrk="0" hangingPunct="1">
        <a:lnSpc>
          <a:spcPct val="100000"/>
        </a:lnSpc>
        <a:spcBef>
          <a:spcPts val="800"/>
        </a:spcBef>
        <a:buClr>
          <a:srgbClr val="5F5F5F"/>
        </a:buClr>
        <a:buFont typeface="Arial" pitchFamily="34" charset="0"/>
        <a:buChar char="•"/>
        <a:defRPr sz="1600" kern="1200" baseline="0">
          <a:solidFill>
            <a:srgbClr val="5F5F5F"/>
          </a:solidFill>
          <a:latin typeface="+mn-lt"/>
          <a:ea typeface="+mn-ea"/>
          <a:cs typeface="+mn-cs"/>
        </a:defRPr>
      </a:lvl2pPr>
      <a:lvl3pPr marL="1371600" indent="-457200" algn="l" defTabSz="457200" rtl="0" eaLnBrk="1" latinLnBrk="0" hangingPunct="1">
        <a:lnSpc>
          <a:spcPct val="100000"/>
        </a:lnSpc>
        <a:spcBef>
          <a:spcPts val="700"/>
        </a:spcBef>
        <a:buClr>
          <a:srgbClr val="5F5F5F"/>
        </a:buClr>
        <a:buFont typeface="Arial"/>
        <a:buChar char="•"/>
        <a:defRPr sz="1400" kern="1200" baseline="0">
          <a:solidFill>
            <a:srgbClr val="5F5F5F"/>
          </a:solidFill>
          <a:latin typeface="+mn-lt"/>
          <a:ea typeface="+mn-ea"/>
          <a:cs typeface="+mn-cs"/>
        </a:defRPr>
      </a:lvl3pPr>
      <a:lvl4pPr marL="1825625" indent="-454025" algn="l" defTabSz="457200" rtl="0" eaLnBrk="1" latinLnBrk="0" hangingPunct="1">
        <a:lnSpc>
          <a:spcPct val="100000"/>
        </a:lnSpc>
        <a:spcBef>
          <a:spcPts val="700"/>
        </a:spcBef>
        <a:buClr>
          <a:srgbClr val="5F5F5F"/>
        </a:buClr>
        <a:buFont typeface="Arial" pitchFamily="34" charset="0"/>
        <a:buChar char="•"/>
        <a:defRPr sz="1200" kern="1200" baseline="0">
          <a:solidFill>
            <a:srgbClr val="5F5F5F"/>
          </a:solidFill>
          <a:latin typeface="+mn-lt"/>
          <a:ea typeface="+mn-ea"/>
          <a:cs typeface="+mn-cs"/>
        </a:defRPr>
      </a:lvl4pPr>
      <a:lvl5pPr marL="2286000" indent="-457200" algn="l" defTabSz="457200" rtl="0" eaLnBrk="1" latinLnBrk="0" hangingPunct="1">
        <a:lnSpc>
          <a:spcPct val="100000"/>
        </a:lnSpc>
        <a:spcBef>
          <a:spcPts val="700"/>
        </a:spcBef>
        <a:buClr>
          <a:srgbClr val="5F5F5F"/>
        </a:buClr>
        <a:buFont typeface="Arial" pitchFamily="34" charset="0"/>
        <a:buChar char="•"/>
        <a:defRPr sz="1200" kern="1200" baseline="0">
          <a:solidFill>
            <a:srgbClr val="5F5F5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image" Target="../media/image32.jpe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6.jpeg"/><Relationship Id="rId3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image" Target="../media/image32.jpeg"/><Relationship Id="rId5" Type="http://schemas.openxmlformats.org/officeDocument/2006/relationships/chart" Target="../charts/chart4.xml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png"/><Relationship Id="rId12" Type="http://schemas.microsoft.com/office/2007/relationships/hdphoto" Target="../media/hdphoto1.wdp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5.xml"/><Relationship Id="rId4" Type="http://schemas.openxmlformats.org/officeDocument/2006/relationships/hyperlink" Target="http://www.puntodivendita.it/redirect?p=area_nielsen_4_2413663&amp;id_lingua=1" TargetMode="External"/><Relationship Id="rId5" Type="http://schemas.openxmlformats.org/officeDocument/2006/relationships/image" Target="../media/image29.jpeg"/><Relationship Id="rId6" Type="http://schemas.openxmlformats.org/officeDocument/2006/relationships/hyperlink" Target="http://www.puntodivendita.it/redirect?p=area_nielsen_3_2413662&amp;id_lingua=1" TargetMode="External"/><Relationship Id="rId7" Type="http://schemas.openxmlformats.org/officeDocument/2006/relationships/image" Target="../media/image30.jpeg"/><Relationship Id="rId8" Type="http://schemas.openxmlformats.org/officeDocument/2006/relationships/image" Target="../media/image32.jpeg"/><Relationship Id="rId9" Type="http://schemas.openxmlformats.org/officeDocument/2006/relationships/image" Target="../media/image34.jpeg"/><Relationship Id="rId10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image" Target="../media/image32.jpeg"/><Relationship Id="rId5" Type="http://schemas.openxmlformats.org/officeDocument/2006/relationships/chart" Target="../charts/chart7.xml"/><Relationship Id="rId6" Type="http://schemas.openxmlformats.org/officeDocument/2006/relationships/chart" Target="../charts/chart8.xml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chart" Target="../charts/chart9.xml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chart" Target="../charts/chart11.xml"/><Relationship Id="rId5" Type="http://schemas.openxmlformats.org/officeDocument/2006/relationships/image" Target="../media/image40.png"/><Relationship Id="rId6" Type="http://schemas.openxmlformats.org/officeDocument/2006/relationships/image" Target="../media/image42.jpe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chart" Target="../charts/chart12.xml"/><Relationship Id="rId6" Type="http://schemas.openxmlformats.org/officeDocument/2006/relationships/image" Target="../media/image42.jpe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chart" Target="../charts/chart13.xml"/><Relationship Id="rId5" Type="http://schemas.openxmlformats.org/officeDocument/2006/relationships/chart" Target="../charts/chart14.xml"/><Relationship Id="rId6" Type="http://schemas.openxmlformats.org/officeDocument/2006/relationships/image" Target="../media/image32.jpe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chart" Target="../charts/chart15.xml"/><Relationship Id="rId6" Type="http://schemas.openxmlformats.org/officeDocument/2006/relationships/image" Target="../media/image42.jpe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chart" Target="../charts/chart16.xml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45.png"/><Relationship Id="rId9" Type="http://schemas.openxmlformats.org/officeDocument/2006/relationships/image" Target="../media/image32.jpe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32.jpeg"/><Relationship Id="rId5" Type="http://schemas.openxmlformats.org/officeDocument/2006/relationships/chart" Target="../charts/chart17.xml"/><Relationship Id="rId6" Type="http://schemas.openxmlformats.org/officeDocument/2006/relationships/image" Target="../media/image44.jpe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9" Type="http://schemas.openxmlformats.org/officeDocument/2006/relationships/image" Target="../media/image32.jpe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chart" Target="../charts/chart18.xml"/><Relationship Id="rId5" Type="http://schemas.openxmlformats.org/officeDocument/2006/relationships/image" Target="../media/image44.jpe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chart" Target="../charts/chart19.xml"/><Relationship Id="rId5" Type="http://schemas.openxmlformats.org/officeDocument/2006/relationships/image" Target="../media/image32.jpeg"/><Relationship Id="rId6" Type="http://schemas.openxmlformats.org/officeDocument/2006/relationships/chart" Target="../charts/chart20.xml"/><Relationship Id="rId7" Type="http://schemas.openxmlformats.org/officeDocument/2006/relationships/image" Target="../media/image48.jpe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6.jpeg"/><Relationship Id="rId3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4" Type="http://schemas.openxmlformats.org/officeDocument/2006/relationships/image" Target="../media/image31.jpeg"/><Relationship Id="rId5" Type="http://schemas.openxmlformats.org/officeDocument/2006/relationships/image" Target="../media/image36.png"/><Relationship Id="rId6" Type="http://schemas.microsoft.com/office/2007/relationships/hdphoto" Target="../media/hdphoto1.wdp"/><Relationship Id="rId7" Type="http://schemas.openxmlformats.org/officeDocument/2006/relationships/image" Target="../media/image49.jpe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4" Type="http://schemas.openxmlformats.org/officeDocument/2006/relationships/chart" Target="../charts/chart23.xml"/><Relationship Id="rId5" Type="http://schemas.openxmlformats.org/officeDocument/2006/relationships/image" Target="../media/image37.png"/><Relationship Id="rId6" Type="http://schemas.openxmlformats.org/officeDocument/2006/relationships/image" Target="../media/image33.png"/><Relationship Id="rId7" Type="http://schemas.openxmlformats.org/officeDocument/2006/relationships/chart" Target="../charts/chart24.xml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4" Type="http://schemas.openxmlformats.org/officeDocument/2006/relationships/chart" Target="../charts/chart26.xml"/><Relationship Id="rId5" Type="http://schemas.openxmlformats.org/officeDocument/2006/relationships/chart" Target="../charts/chart27.xml"/><Relationship Id="rId6" Type="http://schemas.openxmlformats.org/officeDocument/2006/relationships/image" Target="../media/image50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image" Target="../media/image33.png"/><Relationship Id="rId5" Type="http://schemas.openxmlformats.org/officeDocument/2006/relationships/chart" Target="../charts/chart28.xml"/><Relationship Id="rId6" Type="http://schemas.openxmlformats.org/officeDocument/2006/relationships/chart" Target="../charts/chart29.xml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4" Type="http://schemas.openxmlformats.org/officeDocument/2006/relationships/chart" Target="../charts/chart31.xml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4" Type="http://schemas.openxmlformats.org/officeDocument/2006/relationships/chart" Target="../charts/chart33.xml"/><Relationship Id="rId5" Type="http://schemas.openxmlformats.org/officeDocument/2006/relationships/image" Target="../media/image32.jpeg"/><Relationship Id="rId6" Type="http://schemas.openxmlformats.org/officeDocument/2006/relationships/image" Target="../media/image33.png"/><Relationship Id="rId7" Type="http://schemas.openxmlformats.org/officeDocument/2006/relationships/image" Target="../media/image52.gif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33.png"/><Relationship Id="rId7" Type="http://schemas.openxmlformats.org/officeDocument/2006/relationships/image" Target="../media/image32.jpeg"/><Relationship Id="rId8" Type="http://schemas.openxmlformats.org/officeDocument/2006/relationships/image" Target="../media/image56.jpeg"/><Relationship Id="rId9" Type="http://schemas.openxmlformats.org/officeDocument/2006/relationships/image" Target="../media/image57.png"/><Relationship Id="rId10" Type="http://schemas.openxmlformats.org/officeDocument/2006/relationships/image" Target="../media/image58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9" Type="http://schemas.openxmlformats.org/officeDocument/2006/relationships/image" Target="../media/image19.jpeg"/><Relationship Id="rId10" Type="http://schemas.openxmlformats.org/officeDocument/2006/relationships/image" Target="../media/image20.jpeg"/><Relationship Id="rId1" Type="http://schemas.openxmlformats.org/officeDocument/2006/relationships/slideLayout" Target="../slideLayouts/slideLayout17.xml"/><Relationship Id="rId2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5.xml"/><Relationship Id="rId3" Type="http://schemas.openxmlformats.org/officeDocument/2006/relationships/chart" Target="../charts/chart3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6.jpeg"/></Relationships>
</file>

<file path=ppt/slides/_rels/slide4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4.png"/><Relationship Id="rId12" Type="http://schemas.openxmlformats.org/officeDocument/2006/relationships/image" Target="../media/image65.jpe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9.png"/><Relationship Id="rId4" Type="http://schemas.openxmlformats.org/officeDocument/2006/relationships/image" Target="../media/image60.jpeg"/><Relationship Id="rId5" Type="http://schemas.openxmlformats.org/officeDocument/2006/relationships/chart" Target="../charts/chart35.xml"/><Relationship Id="rId6" Type="http://schemas.openxmlformats.org/officeDocument/2006/relationships/image" Target="../media/image32.jpeg"/><Relationship Id="rId7" Type="http://schemas.openxmlformats.org/officeDocument/2006/relationships/image" Target="../media/image61.png"/><Relationship Id="rId8" Type="http://schemas.openxmlformats.org/officeDocument/2006/relationships/image" Target="../media/image62.gif"/><Relationship Id="rId9" Type="http://schemas.openxmlformats.org/officeDocument/2006/relationships/image" Target="../media/image63.gif"/><Relationship Id="rId10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7.xml"/><Relationship Id="rId3" Type="http://schemas.openxmlformats.org/officeDocument/2006/relationships/chart" Target="../charts/chart3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8.xml"/><Relationship Id="rId3" Type="http://schemas.openxmlformats.org/officeDocument/2006/relationships/chart" Target="../charts/chart3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9.xml"/><Relationship Id="rId3" Type="http://schemas.openxmlformats.org/officeDocument/2006/relationships/chart" Target="../charts/chart3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6.jpeg"/><Relationship Id="rId3" Type="http://schemas.openxmlformats.org/officeDocument/2006/relationships/image" Target="../media/image6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chart" Target="../charts/chart39.xml"/><Relationship Id="rId5" Type="http://schemas.openxmlformats.org/officeDocument/2006/relationships/chart" Target="../charts/chart40.xml"/><Relationship Id="rId6" Type="http://schemas.openxmlformats.org/officeDocument/2006/relationships/chart" Target="../charts/chart41.xml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4" Type="http://schemas.openxmlformats.org/officeDocument/2006/relationships/chart" Target="../charts/chart43.xml"/><Relationship Id="rId5" Type="http://schemas.openxmlformats.org/officeDocument/2006/relationships/image" Target="../media/image49.jpe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hyperlink" Target="http://www.google.it/imgres?imgurl=http://www.mondialisudafrica.net/wp-content/uploads/2009/03/calendario.jpg&amp;imgrefurl=http://www.mondialisudafrica.net/calendario-confederations-cup/&amp;h=374&amp;w=305&amp;sz=20&amp;tbnid=EWYZw25qauINLM:&amp;tbnh=122&amp;tbnw=99&amp;prev=/images?q=calendario&amp;hl=it&amp;usg=__JISL690963S3koIugeZjXsL2HLY=&amp;ei=4OtlSsRkkYb8Bp-N-GY&amp;sa=X&amp;oi=image_result&amp;resnum=4&amp;ct=image" TargetMode="External"/><Relationship Id="rId5" Type="http://schemas.openxmlformats.org/officeDocument/2006/relationships/image" Target="../media/image22.jpeg"/><Relationship Id="rId6" Type="http://schemas.openxmlformats.org/officeDocument/2006/relationships/hyperlink" Target="http://images.google.it/imgres?imgurl=http://www.sinadep.it/immaginicomuni/people.JPG&amp;imgrefurl=http://www.sinadep.it/index.php&amp;usg=__8idOdc6skTF7cOjqM6pKvShfVgs=&amp;h=312&amp;w=598&amp;sz=34&amp;hl=it&amp;start=37&amp;um=1&amp;tbnid=iAnObX-SfAdE8M:&amp;tbnh=70&amp;tbnw=135&amp;prev=/images?q=people&amp;imgtype=clipart&amp;as_st=y&amp;ndsp=20&amp;hl=it&amp;sa=N&amp;start=20&amp;um=1" TargetMode="External"/><Relationship Id="rId7" Type="http://schemas.openxmlformats.org/officeDocument/2006/relationships/image" Target="../media/image23.jpeg"/><Relationship Id="rId8" Type="http://schemas.openxmlformats.org/officeDocument/2006/relationships/image" Target="../media/image24.jpeg"/><Relationship Id="rId9" Type="http://schemas.openxmlformats.org/officeDocument/2006/relationships/image" Target="../media/image25.jpeg"/><Relationship Id="rId1" Type="http://schemas.openxmlformats.org/officeDocument/2006/relationships/slideLayout" Target="../slideLayouts/slideLayout17.xml"/><Relationship Id="rId2" Type="http://schemas.openxmlformats.org/officeDocument/2006/relationships/hyperlink" Target="http://images.google.it/imgres?imgurl=http://digilander.libero.it/sanmattiaapostolo/immagini/orologio.gif&amp;imgrefurl=http://digilander.libero.it/sanmattiaapostolo/caritas.htm&amp;usg=__KxPSuNyewdsoKbiDtVUIQD4etPg=&amp;h=249&amp;w=238&amp;sz=8&amp;hl=it&amp;start=128&amp;um=1&amp;tbnid=I6hFLuHXZLbi5M:&amp;tbnh=111&amp;tbnw=106&amp;prev=/images?q=orologio&amp;imgtype=clipart&amp;as_st=y&amp;ndsp=21&amp;hl=it&amp;sa=N&amp;start=126&amp;um=1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ntodivendita.it/redirect?p=area_nielsen_2_2413627&amp;id_lingua=1" TargetMode="External"/><Relationship Id="rId4" Type="http://schemas.openxmlformats.org/officeDocument/2006/relationships/image" Target="../media/image27.jpeg"/><Relationship Id="rId5" Type="http://schemas.openxmlformats.org/officeDocument/2006/relationships/hyperlink" Target="http://www.puntodivendita.it/redirect?p=area_nielsen_1_2413626&amp;id_lingua=1" TargetMode="External"/><Relationship Id="rId6" Type="http://schemas.openxmlformats.org/officeDocument/2006/relationships/image" Target="../media/image28.jpeg"/><Relationship Id="rId7" Type="http://schemas.openxmlformats.org/officeDocument/2006/relationships/hyperlink" Target="http://www.puntodivendita.it/redirect?p=area_nielsen_4_2413663&amp;id_lingua=1" TargetMode="External"/><Relationship Id="rId8" Type="http://schemas.openxmlformats.org/officeDocument/2006/relationships/image" Target="../media/image29.jpeg"/><Relationship Id="rId9" Type="http://schemas.openxmlformats.org/officeDocument/2006/relationships/hyperlink" Target="http://www.puntodivendita.it/redirect?p=area_nielsen_3_2413662&amp;id_lingua=1" TargetMode="External"/><Relationship Id="rId10" Type="http://schemas.openxmlformats.org/officeDocument/2006/relationships/image" Target="../media/image30.jpeg"/><Relationship Id="rId11" Type="http://schemas.openxmlformats.org/officeDocument/2006/relationships/image" Target="../media/image31.jpe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7"/>
          </p:nvPr>
        </p:nvSpPr>
        <p:spPr>
          <a:xfrm>
            <a:off x="247427" y="5998464"/>
            <a:ext cx="2876773" cy="630936"/>
          </a:xfrm>
        </p:spPr>
        <p:txBody>
          <a:bodyPr/>
          <a:lstStyle/>
          <a:p>
            <a:r>
              <a:rPr lang="it-IT" dirty="0" smtClean="0"/>
              <a:t>       </a:t>
            </a:r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 descr="logo SPOT MA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79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81000" y="559832"/>
            <a:ext cx="4876800" cy="2971800"/>
          </a:xfrm>
          <a:prstGeom prst="roundRect">
            <a:avLst/>
          </a:prstGeom>
          <a:noFill/>
          <a:ln w="12700">
            <a:solidFill>
              <a:srgbClr val="FFC4D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8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8229600" cy="457200"/>
          </a:xfrm>
        </p:spPr>
        <p:txBody>
          <a:bodyPr/>
          <a:lstStyle/>
          <a:p>
            <a:pPr eaLnBrk="1" hangingPunct="1"/>
            <a:r>
              <a:rPr lang="en-US" sz="2000" cap="none" dirty="0" smtClean="0"/>
              <a:t>La quasi </a:t>
            </a:r>
            <a:r>
              <a:rPr lang="en-US" sz="2000" cap="none" dirty="0" err="1" smtClean="0"/>
              <a:t>totalità</a:t>
            </a:r>
            <a:r>
              <a:rPr lang="en-US" sz="2000" cap="none" dirty="0" smtClean="0"/>
              <a:t> del </a:t>
            </a:r>
            <a:r>
              <a:rPr lang="en-US" sz="2000" cap="none" dirty="0" err="1" smtClean="0"/>
              <a:t>campione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riceve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adv</a:t>
            </a:r>
            <a:r>
              <a:rPr lang="en-US" sz="2000" cap="none" dirty="0" smtClean="0"/>
              <a:t> door to door, in </a:t>
            </a:r>
            <a:r>
              <a:rPr lang="en-US" sz="2000" cap="none" dirty="0" err="1" smtClean="0"/>
              <a:t>prevalenza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cartaceo</a:t>
            </a:r>
            <a:r>
              <a:rPr lang="en-US" sz="2000" cap="none" dirty="0" smtClean="0"/>
              <a:t>.</a:t>
            </a:r>
            <a:endParaRPr lang="en-US" sz="2000" cap="none" dirty="0" smtClean="0">
              <a:ea typeface="굴림" pitchFamily="34" charset="-127"/>
            </a:endParaRPr>
          </a:p>
        </p:txBody>
      </p:sp>
      <p:sp>
        <p:nvSpPr>
          <p:cNvPr id="10255" name="Rectangle 63"/>
          <p:cNvSpPr>
            <a:spLocks noChangeArrowheads="1"/>
          </p:cNvSpPr>
          <p:nvPr/>
        </p:nvSpPr>
        <p:spPr bwMode="auto">
          <a:xfrm>
            <a:off x="3570288" y="6553200"/>
            <a:ext cx="2541587" cy="2460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8D6E00"/>
            </a:prstShdw>
          </a:effectLst>
          <a:extLst/>
        </p:spPr>
        <p:txBody>
          <a:bodyPr>
            <a:spAutoFit/>
          </a:bodyPr>
          <a:lstStyle/>
          <a:p>
            <a:pPr algn="ctr" defTabSz="914400" eaLnBrk="0" hangingPunct="0">
              <a:defRPr/>
            </a:pPr>
            <a:r>
              <a:rPr lang="pt-BR" sz="1000" dirty="0">
                <a:solidFill>
                  <a:srgbClr val="4A4D55"/>
                </a:solidFill>
                <a:ea typeface="+mn-ea"/>
                <a:cs typeface="+mn-cs"/>
              </a:rPr>
              <a:t>Base : Totale campione (</a:t>
            </a:r>
            <a:r>
              <a:rPr lang="pt-BR" sz="1000" dirty="0" smtClean="0">
                <a:solidFill>
                  <a:srgbClr val="4A4D55"/>
                </a:solidFill>
                <a:ea typeface="+mn-ea"/>
                <a:cs typeface="+mn-cs"/>
              </a:rPr>
              <a:t>n=1507)</a:t>
            </a:r>
            <a:r>
              <a:rPr lang="en-GB" sz="1000" dirty="0" smtClean="0">
                <a:solidFill>
                  <a:srgbClr val="4A4D55"/>
                </a:solidFill>
                <a:ea typeface="+mn-ea"/>
                <a:cs typeface="+mn-cs"/>
              </a:rPr>
              <a:t> </a:t>
            </a:r>
            <a:endParaRPr lang="en-GB" sz="1000" dirty="0">
              <a:solidFill>
                <a:srgbClr val="4A4D55"/>
              </a:solidFill>
              <a:ea typeface="+mn-ea"/>
              <a:cs typeface="+mn-cs"/>
            </a:endParaRPr>
          </a:p>
        </p:txBody>
      </p:sp>
      <p:graphicFrame>
        <p:nvGraphicFramePr>
          <p:cNvPr id="7" name="Char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432370"/>
              </p:ext>
            </p:extLst>
          </p:nvPr>
        </p:nvGraphicFramePr>
        <p:xfrm>
          <a:off x="76200" y="864632"/>
          <a:ext cx="55626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6548875"/>
              </p:ext>
            </p:extLst>
          </p:nvPr>
        </p:nvGraphicFramePr>
        <p:xfrm>
          <a:off x="3429000" y="3290248"/>
          <a:ext cx="55626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45784" y="57434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In generale ...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638800" y="30596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In particolare ...</a:t>
            </a:r>
            <a:endParaRPr lang="en-US" i="1" dirty="0"/>
          </a:p>
        </p:txBody>
      </p:sp>
      <p:sp>
        <p:nvSpPr>
          <p:cNvPr id="12" name="Rounded Rectangle 11"/>
          <p:cNvSpPr/>
          <p:nvPr/>
        </p:nvSpPr>
        <p:spPr>
          <a:xfrm>
            <a:off x="3962400" y="3048000"/>
            <a:ext cx="4876800" cy="2971800"/>
          </a:xfrm>
          <a:prstGeom prst="roundRect">
            <a:avLst/>
          </a:prstGeom>
          <a:noFill/>
          <a:ln w="12700">
            <a:solidFill>
              <a:srgbClr val="FFC4D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http://www.publiuno.it/images/volantino-tipograf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1" y="965478"/>
            <a:ext cx="2057400" cy="1853921"/>
          </a:xfrm>
          <a:prstGeom prst="rect">
            <a:avLst/>
          </a:prstGeom>
          <a:noFill/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4114800"/>
            <a:ext cx="2133600" cy="155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12845" y="6096000"/>
            <a:ext cx="8658225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sz="1000" i="1" dirty="0">
                <a:latin typeface="+mn-lt"/>
              </a:rPr>
              <a:t>D1.	</a:t>
            </a:r>
            <a:r>
              <a:rPr lang="it-IT" sz="1000" i="1" dirty="0" smtClean="0">
                <a:latin typeface="+mn-lt"/>
              </a:rPr>
              <a:t> </a:t>
            </a:r>
            <a:r>
              <a:rPr lang="it-IT" sz="1000" dirty="0" smtClean="0">
                <a:latin typeface="+mn-lt"/>
              </a:rPr>
              <a:t>Parliamo </a:t>
            </a:r>
            <a:r>
              <a:rPr lang="it-IT" sz="1000" dirty="0">
                <a:latin typeface="+mn-lt"/>
              </a:rPr>
              <a:t>di materiale pubblicitario distribuito porta a porta, cioè di volantini. Le capita di riceverne?</a:t>
            </a:r>
            <a:r>
              <a:rPr lang="it-IT" sz="1000" i="1" dirty="0">
                <a:latin typeface="+mn-lt"/>
              </a:rPr>
              <a:t> </a:t>
            </a:r>
            <a:r>
              <a:rPr lang="it-IT" sz="1000" i="1" dirty="0" smtClean="0">
                <a:latin typeface="+mn-lt"/>
              </a:rPr>
              <a:t>(Valori %; risposta </a:t>
            </a:r>
            <a:r>
              <a:rPr lang="it-IT" sz="1000" i="1" dirty="0">
                <a:latin typeface="+mn-lt"/>
              </a:rPr>
              <a:t>singola</a:t>
            </a:r>
            <a:r>
              <a:rPr lang="it-IT" sz="1000" i="1" dirty="0" smtClean="0">
                <a:latin typeface="+mn-lt"/>
              </a:rPr>
              <a:t>)</a:t>
            </a:r>
          </a:p>
          <a:p>
            <a:pPr algn="ctr" eaLnBrk="1" hangingPunct="1"/>
            <a:r>
              <a:rPr lang="it-IT" sz="1000" i="1" dirty="0" smtClean="0">
                <a:latin typeface="+mn-lt"/>
              </a:rPr>
              <a:t>D23_pre </a:t>
            </a:r>
            <a:r>
              <a:rPr lang="it-IT" sz="1000" dirty="0" smtClean="0">
                <a:latin typeface="+mn-lt"/>
              </a:rPr>
              <a:t>Lei </a:t>
            </a:r>
            <a:r>
              <a:rPr lang="it-IT" sz="1000" dirty="0">
                <a:latin typeface="+mn-lt"/>
              </a:rPr>
              <a:t>riceve materiale promozionale o pubblicitario in formato digitale (es. email, SMS, MMS)?</a:t>
            </a:r>
            <a:r>
              <a:rPr lang="it-IT" sz="1000" i="1" dirty="0">
                <a:latin typeface="+mn-lt"/>
              </a:rPr>
              <a:t> </a:t>
            </a:r>
            <a:r>
              <a:rPr lang="it-IT" sz="1000" i="1" dirty="0" smtClean="0">
                <a:latin typeface="+mn-lt"/>
              </a:rPr>
              <a:t>(Valori %; risposta </a:t>
            </a:r>
            <a:r>
              <a:rPr lang="it-IT" sz="1000" i="1" dirty="0">
                <a:latin typeface="+mn-lt"/>
              </a:rPr>
              <a:t>singola)</a:t>
            </a:r>
          </a:p>
          <a:p>
            <a:pPr eaLnBrk="1" hangingPunct="1"/>
            <a:endParaRPr lang="it-IT" i="1" dirty="0"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7350" y="52388"/>
            <a:ext cx="7918450" cy="601662"/>
          </a:xfrm>
        </p:spPr>
        <p:txBody>
          <a:bodyPr/>
          <a:lstStyle/>
          <a:p>
            <a:pPr eaLnBrk="1" hangingPunct="1"/>
            <a:r>
              <a:rPr lang="it-IT" sz="2400" dirty="0" smtClean="0"/>
              <a:t>agenda</a:t>
            </a:r>
            <a:endParaRPr lang="en-US" sz="2400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077913" y="885825"/>
            <a:ext cx="7075487" cy="53625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>
                <a:solidFill>
                  <a:schemeClr val="bg1">
                    <a:lumMod val="85000"/>
                  </a:schemeClr>
                </a:solidFill>
              </a:rPr>
              <a:t> Obiettivi di ricerca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 smtClean="0">
                <a:solidFill>
                  <a:schemeClr val="bg1">
                    <a:lumMod val="85000"/>
                  </a:schemeClr>
                </a:solidFill>
              </a:rPr>
              <a:t> Campione </a:t>
            </a:r>
            <a:r>
              <a:rPr lang="it-IT" sz="1600" dirty="0">
                <a:solidFill>
                  <a:schemeClr val="bg1">
                    <a:lumMod val="85000"/>
                  </a:schemeClr>
                </a:solidFill>
              </a:rPr>
              <a:t>e Metodologia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>
                <a:solidFill>
                  <a:schemeClr val="bg1">
                    <a:lumMod val="85000"/>
                  </a:schemeClr>
                </a:solidFill>
              </a:rPr>
              <a:t> Profilazione del campione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>
                <a:solidFill>
                  <a:schemeClr val="bg1">
                    <a:lumMod val="85000"/>
                  </a:schemeClr>
                </a:solidFill>
              </a:rPr>
              <a:t> Background</a:t>
            </a:r>
          </a:p>
          <a:p>
            <a:pPr marL="0" indent="0" algn="just">
              <a:lnSpc>
                <a:spcPct val="130000"/>
              </a:lnSpc>
              <a:buClr>
                <a:srgbClr val="007FC7"/>
              </a:buClr>
            </a:pPr>
            <a:r>
              <a:rPr lang="it-IT" b="1" dirty="0">
                <a:solidFill>
                  <a:srgbClr val="009DD9"/>
                </a:solidFill>
              </a:rPr>
              <a:t> Il materiale pubblicitario cartaceo</a:t>
            </a:r>
          </a:p>
          <a:p>
            <a:pPr lvl="1" indent="-225425" algn="just">
              <a:lnSpc>
                <a:spcPct val="130000"/>
              </a:lnSpc>
              <a:buClr>
                <a:schemeClr val="bg1">
                  <a:lumMod val="85000"/>
                </a:schemeClr>
              </a:buClr>
              <a:buFont typeface="Courier New" pitchFamily="49" charset="0"/>
              <a:buChar char="o"/>
            </a:pP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Interesse vs. il materiale pubblicitario cartaceo</a:t>
            </a:r>
          </a:p>
          <a:p>
            <a:pPr lvl="1" indent="-225425" algn="just">
              <a:lnSpc>
                <a:spcPct val="130000"/>
              </a:lnSpc>
              <a:buClr>
                <a:schemeClr val="bg1">
                  <a:lumMod val="85000"/>
                </a:schemeClr>
              </a:buClr>
              <a:buFont typeface="Courier New" pitchFamily="49" charset="0"/>
              <a:buChar char="o"/>
            </a:pP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Valutazione del materiale cartaceo in generale</a:t>
            </a:r>
          </a:p>
          <a:p>
            <a:pPr lvl="1" indent="-225425" algn="just">
              <a:lnSpc>
                <a:spcPct val="130000"/>
              </a:lnSpc>
              <a:buClr>
                <a:schemeClr val="bg1">
                  <a:lumMod val="85000"/>
                </a:schemeClr>
              </a:buClr>
              <a:buFont typeface="Courier New" pitchFamily="49" charset="0"/>
              <a:buChar char="o"/>
            </a:pP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Eco-sostenibilità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 smtClean="0">
                <a:solidFill>
                  <a:schemeClr val="bg1">
                    <a:lumMod val="85000"/>
                  </a:schemeClr>
                </a:solidFill>
              </a:rPr>
              <a:t> Forme digitali di divulgazione del materiale pubblicitario – l’e-ADV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 smtClean="0">
                <a:solidFill>
                  <a:schemeClr val="bg1">
                    <a:lumMod val="85000"/>
                  </a:schemeClr>
                </a:solidFill>
              </a:rPr>
              <a:t> Comparazione volantini cartacei VS digitali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 smtClean="0">
                <a:solidFill>
                  <a:schemeClr val="bg1">
                    <a:lumMod val="85000"/>
                  </a:schemeClr>
                </a:solidFill>
              </a:rPr>
              <a:t> Comparazione materiale pubblicitario door to door VS altri media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 smtClean="0">
                <a:solidFill>
                  <a:schemeClr val="bg1">
                    <a:lumMod val="85000"/>
                  </a:schemeClr>
                </a:solidFill>
              </a:rPr>
              <a:t> Acquisti online</a:t>
            </a:r>
          </a:p>
          <a:p>
            <a:pPr marL="0" indent="0" algn="just">
              <a:lnSpc>
                <a:spcPct val="130000"/>
              </a:lnSpc>
            </a:pPr>
            <a:endParaRPr lang="it-IT" sz="1600" dirty="0" smtClean="0"/>
          </a:p>
          <a:p>
            <a:pPr marL="0" indent="0" algn="just">
              <a:lnSpc>
                <a:spcPct val="130000"/>
              </a:lnSpc>
            </a:pPr>
            <a:endParaRPr lang="it-IT" sz="1600" dirty="0" smtClean="0"/>
          </a:p>
          <a:p>
            <a:pPr marL="0" indent="0" algn="just">
              <a:lnSpc>
                <a:spcPct val="130000"/>
              </a:lnSpc>
            </a:pPr>
            <a:endParaRPr lang="it-IT" sz="1600" dirty="0" smtClean="0"/>
          </a:p>
        </p:txBody>
      </p:sp>
      <p:pic>
        <p:nvPicPr>
          <p:cNvPr id="1026" name="Picture 2" descr="http://media-s3.viva-images.com/vivastreet_it/clad/ee/6/47132308/large/1.jpg?dt=ddd1753d52b7697a56c70a52842bc26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5" r="50000"/>
          <a:stretch/>
        </p:blipFill>
        <p:spPr bwMode="auto">
          <a:xfrm>
            <a:off x="470848" y="2895600"/>
            <a:ext cx="530225" cy="56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publiuno.it/images/volantino-tipograf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709818"/>
            <a:ext cx="838200" cy="755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519313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8068535"/>
              </p:ext>
            </p:extLst>
          </p:nvPr>
        </p:nvGraphicFramePr>
        <p:xfrm>
          <a:off x="2743200" y="685800"/>
          <a:ext cx="55626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58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22262"/>
            <a:ext cx="7848600" cy="439738"/>
          </a:xfrm>
        </p:spPr>
        <p:txBody>
          <a:bodyPr/>
          <a:lstStyle/>
          <a:p>
            <a:pPr eaLnBrk="1" hangingPunct="1"/>
            <a:r>
              <a:rPr lang="en-US" sz="2000" cap="none" dirty="0" smtClean="0"/>
              <a:t>La </a:t>
            </a:r>
            <a:r>
              <a:rPr lang="en-US" sz="2000" cap="none" dirty="0" err="1" smtClean="0"/>
              <a:t>cassetta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postale</a:t>
            </a:r>
            <a:r>
              <a:rPr lang="en-US" sz="2000" cap="none" dirty="0" smtClean="0"/>
              <a:t>, in </a:t>
            </a:r>
            <a:r>
              <a:rPr lang="en-US" sz="2000" cap="none" dirty="0" err="1" smtClean="0"/>
              <a:t>prevalenza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personale</a:t>
            </a:r>
            <a:r>
              <a:rPr lang="en-US" sz="2000" cap="none" dirty="0" smtClean="0"/>
              <a:t>, è la </a:t>
            </a:r>
            <a:r>
              <a:rPr lang="en-US" sz="2000" cap="none" dirty="0" err="1" smtClean="0"/>
              <a:t>modalità</a:t>
            </a:r>
            <a:r>
              <a:rPr lang="en-US" sz="2000" cap="none" dirty="0" smtClean="0"/>
              <a:t> di </a:t>
            </a:r>
            <a:r>
              <a:rPr lang="en-US" sz="2000" cap="none" dirty="0" err="1" smtClean="0"/>
              <a:t>ricezione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primaria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dell’adv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cartaceo</a:t>
            </a:r>
            <a:r>
              <a:rPr lang="en-US" sz="2000" cap="none" dirty="0" smtClean="0"/>
              <a:t>.</a:t>
            </a:r>
            <a:endParaRPr lang="en-US" sz="2000" cap="none" dirty="0" smtClean="0">
              <a:ea typeface="굴림" pitchFamily="34" charset="-127"/>
            </a:endParaRPr>
          </a:p>
        </p:txBody>
      </p:sp>
      <p:sp>
        <p:nvSpPr>
          <p:cNvPr id="10255" name="Rectangle 63"/>
          <p:cNvSpPr>
            <a:spLocks noChangeArrowheads="1"/>
          </p:cNvSpPr>
          <p:nvPr/>
        </p:nvSpPr>
        <p:spPr bwMode="auto">
          <a:xfrm>
            <a:off x="3630613" y="6553200"/>
            <a:ext cx="2541587" cy="2460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8D6E00"/>
            </a:prstShdw>
          </a:effectLst>
          <a:extLst/>
        </p:spPr>
        <p:txBody>
          <a:bodyPr>
            <a:spAutoFit/>
          </a:bodyPr>
          <a:lstStyle/>
          <a:p>
            <a:pPr algn="ctr" defTabSz="914400" eaLnBrk="0" hangingPunct="0">
              <a:defRPr/>
            </a:pPr>
            <a:r>
              <a:rPr lang="pt-BR" sz="1000" dirty="0">
                <a:solidFill>
                  <a:srgbClr val="4A4D55"/>
                </a:solidFill>
                <a:ea typeface="+mn-ea"/>
                <a:cs typeface="+mn-cs"/>
              </a:rPr>
              <a:t>Base : </a:t>
            </a:r>
            <a:r>
              <a:rPr lang="pt-BR" sz="1000" dirty="0" smtClean="0">
                <a:solidFill>
                  <a:srgbClr val="4A4D55"/>
                </a:solidFill>
                <a:ea typeface="+mn-ea"/>
                <a:cs typeface="+mn-cs"/>
              </a:rPr>
              <a:t>riceve ADV cartaceo (n=1353)</a:t>
            </a:r>
            <a:r>
              <a:rPr lang="en-GB" sz="1000" dirty="0" smtClean="0">
                <a:solidFill>
                  <a:srgbClr val="4A4D55"/>
                </a:solidFill>
                <a:ea typeface="+mn-ea"/>
                <a:cs typeface="+mn-cs"/>
              </a:rPr>
              <a:t> </a:t>
            </a:r>
            <a:endParaRPr lang="en-GB" sz="1000" dirty="0">
              <a:solidFill>
                <a:srgbClr val="4A4D55"/>
              </a:solidFill>
              <a:ea typeface="+mn-ea"/>
              <a:cs typeface="+mn-cs"/>
            </a:endParaRPr>
          </a:p>
        </p:txBody>
      </p:sp>
      <p:pic>
        <p:nvPicPr>
          <p:cNvPr id="113666" name="Picture 2" descr="http://www.publiuno.it/images/volantino-tipograf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178586"/>
            <a:ext cx="2286000" cy="2059913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723900" y="3616656"/>
            <a:ext cx="8001000" cy="2438400"/>
          </a:xfrm>
          <a:prstGeom prst="rect">
            <a:avLst/>
          </a:prstGeom>
          <a:noFill/>
          <a:ln>
            <a:solidFill>
              <a:srgbClr val="FFC4D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876800" y="3162300"/>
            <a:ext cx="0" cy="381000"/>
          </a:xfrm>
          <a:prstGeom prst="straightConnector1">
            <a:avLst/>
          </a:prstGeom>
          <a:ln w="38100">
            <a:solidFill>
              <a:srgbClr val="007FC7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156225484"/>
              </p:ext>
            </p:extLst>
          </p:nvPr>
        </p:nvGraphicFramePr>
        <p:xfrm>
          <a:off x="838200" y="3619500"/>
          <a:ext cx="80010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25889" y="6172200"/>
            <a:ext cx="8658225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sz="1000" i="1" dirty="0">
                <a:latin typeface="+mn-lt"/>
              </a:rPr>
              <a:t>D1.	</a:t>
            </a:r>
            <a:r>
              <a:rPr lang="it-IT" sz="1000" i="1" dirty="0" smtClean="0">
                <a:latin typeface="+mn-lt"/>
              </a:rPr>
              <a:t> </a:t>
            </a:r>
            <a:r>
              <a:rPr lang="it-IT" sz="1000" dirty="0" smtClean="0">
                <a:latin typeface="+mn-lt"/>
              </a:rPr>
              <a:t>Parliamo </a:t>
            </a:r>
            <a:r>
              <a:rPr lang="it-IT" sz="1000" dirty="0">
                <a:latin typeface="+mn-lt"/>
              </a:rPr>
              <a:t>di materiale pubblicitario distribuito porta a porta, cioè di volantini. Le capita di riceverne?</a:t>
            </a:r>
            <a:r>
              <a:rPr lang="it-IT" sz="1000" i="1" dirty="0">
                <a:latin typeface="+mn-lt"/>
              </a:rPr>
              <a:t> </a:t>
            </a:r>
            <a:r>
              <a:rPr lang="it-IT" sz="1000" i="1" dirty="0" smtClean="0">
                <a:latin typeface="+mn-lt"/>
              </a:rPr>
              <a:t>(Valori %; risposta </a:t>
            </a:r>
            <a:r>
              <a:rPr lang="it-IT" sz="1000" i="1" dirty="0">
                <a:latin typeface="+mn-lt"/>
              </a:rPr>
              <a:t>singola</a:t>
            </a:r>
            <a:r>
              <a:rPr lang="it-IT" sz="1000" i="1" dirty="0" smtClean="0">
                <a:latin typeface="+mn-lt"/>
              </a:rPr>
              <a:t>)</a:t>
            </a:r>
          </a:p>
          <a:p>
            <a:pPr algn="ctr" eaLnBrk="1" hangingPunct="1"/>
            <a:r>
              <a:rPr lang="it-IT" sz="1000" i="1" dirty="0">
                <a:latin typeface="+mn-lt"/>
              </a:rPr>
              <a:t>D4_pre </a:t>
            </a:r>
            <a:r>
              <a:rPr lang="it-IT" sz="1000" dirty="0">
                <a:latin typeface="+mn-lt"/>
              </a:rPr>
              <a:t>Come le capita di ricevere il materiale promozionale/pubblicitario? </a:t>
            </a:r>
            <a:r>
              <a:rPr lang="it-IT" sz="1000" i="1" dirty="0" smtClean="0">
                <a:latin typeface="+mn-lt"/>
              </a:rPr>
              <a:t>(Valori %; risposta </a:t>
            </a:r>
            <a:r>
              <a:rPr lang="it-IT" sz="1000" i="1" dirty="0">
                <a:latin typeface="+mn-lt"/>
              </a:rPr>
              <a:t>multipla) </a:t>
            </a:r>
            <a:endParaRPr lang="it-IT" sz="1000" i="1" dirty="0" smtClean="0">
              <a:latin typeface="+mn-lt"/>
            </a:endParaRPr>
          </a:p>
          <a:p>
            <a:pPr eaLnBrk="1" hangingPunct="1"/>
            <a:endParaRPr lang="it-IT" i="1" dirty="0"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432370"/>
              </p:ext>
            </p:extLst>
          </p:nvPr>
        </p:nvGraphicFramePr>
        <p:xfrm>
          <a:off x="381000" y="1905000"/>
          <a:ext cx="44196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868152"/>
              </p:ext>
            </p:extLst>
          </p:nvPr>
        </p:nvGraphicFramePr>
        <p:xfrm>
          <a:off x="4191000" y="990600"/>
          <a:ext cx="2667000" cy="465263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{B301B821-A1FF-4177-AEE7-76D212191A09}</a:tableStyleId>
              </a:tblPr>
              <a:tblGrid>
                <a:gridCol w="1905000"/>
                <a:gridCol w="762000"/>
              </a:tblGrid>
              <a:tr h="828454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 smtClean="0"/>
                        <a:t>Punti percentuali sopra o sotto media</a:t>
                      </a:r>
                      <a:endParaRPr lang="en-US" sz="1100" b="1" i="1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i="1" dirty="0" smtClean="0"/>
                    </a:p>
                  </a:txBody>
                  <a:tcPr/>
                </a:tc>
              </a:tr>
              <a:tr h="633524">
                <a:tc>
                  <a:txBody>
                    <a:bodyPr/>
                    <a:lstStyle/>
                    <a:p>
                      <a:pPr algn="r"/>
                      <a:r>
                        <a:rPr lang="it-IT" sz="1100" dirty="0" smtClean="0"/>
                        <a:t>35-44 anni</a:t>
                      </a:r>
                      <a:br>
                        <a:rPr lang="it-IT" sz="1100" dirty="0" smtClean="0"/>
                      </a:br>
                      <a:r>
                        <a:rPr lang="it-IT" sz="1100" dirty="0" smtClean="0"/>
                        <a:t>45-54 anni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>
                          <a:solidFill>
                            <a:schemeClr val="bg2"/>
                          </a:solidFill>
                        </a:rPr>
                        <a:t>+4 pp</a:t>
                      </a:r>
                      <a:r>
                        <a:rPr lang="it-IT" sz="1100" dirty="0" smtClean="0">
                          <a:solidFill>
                            <a:srgbClr val="FF3300"/>
                          </a:solidFill>
                        </a:rPr>
                        <a:t/>
                      </a:r>
                      <a:br>
                        <a:rPr lang="it-IT" sz="1100" dirty="0" smtClean="0">
                          <a:solidFill>
                            <a:srgbClr val="FF3300"/>
                          </a:solidFill>
                        </a:rPr>
                      </a:br>
                      <a:r>
                        <a:rPr lang="it-IT" sz="1100" dirty="0" smtClean="0">
                          <a:solidFill>
                            <a:srgbClr val="FF3300"/>
                          </a:solidFill>
                        </a:rPr>
                        <a:t>-5pp</a:t>
                      </a:r>
                      <a:endParaRPr lang="en-US" sz="1100" dirty="0">
                        <a:solidFill>
                          <a:srgbClr val="FF3300"/>
                        </a:solidFill>
                      </a:endParaRPr>
                    </a:p>
                  </a:txBody>
                  <a:tcPr anchor="ctr"/>
                </a:tc>
              </a:tr>
              <a:tr h="633524">
                <a:tc>
                  <a:txBody>
                    <a:bodyPr/>
                    <a:lstStyle/>
                    <a:p>
                      <a:pPr algn="r"/>
                      <a:r>
                        <a:rPr lang="it-IT" sz="1100" dirty="0" smtClean="0"/>
                        <a:t>Sud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>
                          <a:solidFill>
                            <a:srgbClr val="FF3300"/>
                          </a:solidFill>
                        </a:rPr>
                        <a:t>-4pp</a:t>
                      </a:r>
                      <a:endParaRPr lang="en-US" sz="1100" dirty="0">
                        <a:solidFill>
                          <a:srgbClr val="FF3300"/>
                        </a:solidFill>
                      </a:endParaRPr>
                    </a:p>
                  </a:txBody>
                  <a:tcPr anchor="ctr"/>
                </a:tc>
              </a:tr>
              <a:tr h="900222">
                <a:tc>
                  <a:txBody>
                    <a:bodyPr/>
                    <a:lstStyle/>
                    <a:p>
                      <a:pPr algn="r"/>
                      <a:r>
                        <a:rPr lang="it-IT" sz="1100" dirty="0" smtClean="0"/>
                        <a:t>Condominio 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+ 6pp</a:t>
                      </a:r>
                      <a:endParaRPr lang="en-US" sz="1100" dirty="0">
                        <a:solidFill>
                          <a:srgbClr val="218535"/>
                        </a:solidFill>
                      </a:endParaRPr>
                    </a:p>
                  </a:txBody>
                  <a:tcPr anchor="ctr"/>
                </a:tc>
              </a:tr>
              <a:tr h="828454">
                <a:tc>
                  <a:txBody>
                    <a:bodyPr/>
                    <a:lstStyle/>
                    <a:p>
                      <a:pPr algn="r"/>
                      <a:r>
                        <a:rPr lang="it-IT" sz="1100" dirty="0" smtClean="0"/>
                        <a:t>                     Condominio                                                con cassetta </a:t>
                      </a:r>
                    </a:p>
                    <a:p>
                      <a:pPr algn="r"/>
                      <a:r>
                        <a:rPr lang="it-IT" sz="1100" dirty="0" smtClean="0"/>
                        <a:t>esterna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+5pp</a:t>
                      </a:r>
                      <a:endParaRPr lang="en-US" sz="1100" dirty="0">
                        <a:solidFill>
                          <a:srgbClr val="218535"/>
                        </a:solidFill>
                      </a:endParaRPr>
                    </a:p>
                  </a:txBody>
                  <a:tcPr anchor="ctr"/>
                </a:tc>
              </a:tr>
              <a:tr h="828454">
                <a:tc>
                  <a:txBody>
                    <a:bodyPr/>
                    <a:lstStyle/>
                    <a:p>
                      <a:pPr algn="r"/>
                      <a:r>
                        <a:rPr lang="it-IT" sz="1100" dirty="0" smtClean="0"/>
                        <a:t>Villa isolata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>
                          <a:solidFill>
                            <a:srgbClr val="FF3300"/>
                          </a:solidFill>
                        </a:rPr>
                        <a:t>-31pp</a:t>
                      </a:r>
                      <a:endParaRPr lang="en-US" sz="1100" dirty="0">
                        <a:solidFill>
                          <a:srgbClr val="FF33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343400" y="2543173"/>
            <a:ext cx="533400" cy="533400"/>
            <a:chOff x="2249034" y="5504997"/>
            <a:chExt cx="1114425" cy="987425"/>
          </a:xfrm>
        </p:grpSpPr>
        <p:pic>
          <p:nvPicPr>
            <p:cNvPr id="29" name="Picture 84" descr="Area Nielsen 4 - www.puntodivendita.it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49034" y="5504997"/>
              <a:ext cx="1114425" cy="987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82" descr="Area Nielsen 3 - www.puntodivendita.it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 t="42284" r="69658" b="21704"/>
            <a:stretch>
              <a:fillRect/>
            </a:stretch>
          </p:blipFill>
          <p:spPr bwMode="auto">
            <a:xfrm>
              <a:off x="2276022" y="5944735"/>
              <a:ext cx="338138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8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28612" y="93662"/>
            <a:ext cx="8967788" cy="439738"/>
          </a:xfrm>
        </p:spPr>
        <p:txBody>
          <a:bodyPr/>
          <a:lstStyle/>
          <a:p>
            <a:pPr eaLnBrk="1" hangingPunct="1"/>
            <a:r>
              <a:rPr lang="en-US" sz="2000" cap="none" dirty="0" smtClean="0"/>
              <a:t>Chi </a:t>
            </a:r>
            <a:r>
              <a:rPr lang="en-US" sz="2000" cap="none" dirty="0" err="1" smtClean="0"/>
              <a:t>riceve</a:t>
            </a:r>
            <a:r>
              <a:rPr lang="en-US" sz="2000" cap="none" dirty="0" smtClean="0"/>
              <a:t> ADV </a:t>
            </a:r>
            <a:r>
              <a:rPr lang="en-US" sz="2000" cap="none" dirty="0" err="1" smtClean="0"/>
              <a:t>cartaceo</a:t>
            </a:r>
            <a:r>
              <a:rPr lang="en-US" sz="2000" cap="none" dirty="0" smtClean="0"/>
              <a:t>?</a:t>
            </a:r>
          </a:p>
        </p:txBody>
      </p:sp>
      <p:sp>
        <p:nvSpPr>
          <p:cNvPr id="10255" name="Rectangle 63"/>
          <p:cNvSpPr>
            <a:spLocks noChangeArrowheads="1"/>
          </p:cNvSpPr>
          <p:nvPr/>
        </p:nvSpPr>
        <p:spPr bwMode="auto">
          <a:xfrm>
            <a:off x="3570288" y="6400800"/>
            <a:ext cx="2541587" cy="2460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8D6E00"/>
            </a:prstShdw>
          </a:effectLst>
          <a:extLst/>
        </p:spPr>
        <p:txBody>
          <a:bodyPr>
            <a:spAutoFit/>
          </a:bodyPr>
          <a:lstStyle/>
          <a:p>
            <a:pPr algn="ctr" defTabSz="914400" eaLnBrk="0" hangingPunct="0">
              <a:defRPr/>
            </a:pPr>
            <a:r>
              <a:rPr lang="pt-BR" sz="1000" dirty="0">
                <a:solidFill>
                  <a:srgbClr val="4A4D55"/>
                </a:solidFill>
                <a:ea typeface="+mn-ea"/>
                <a:cs typeface="+mn-cs"/>
              </a:rPr>
              <a:t>Base : </a:t>
            </a:r>
            <a:r>
              <a:rPr lang="pt-BR" sz="1000" dirty="0" smtClean="0">
                <a:solidFill>
                  <a:srgbClr val="4A4D55"/>
                </a:solidFill>
                <a:ea typeface="+mn-ea"/>
                <a:cs typeface="+mn-cs"/>
              </a:rPr>
              <a:t>riceve ADV cartaceo (n=1353)</a:t>
            </a:r>
            <a:r>
              <a:rPr lang="en-GB" sz="1000" dirty="0" smtClean="0">
                <a:solidFill>
                  <a:srgbClr val="4A4D55"/>
                </a:solidFill>
                <a:ea typeface="+mn-ea"/>
                <a:cs typeface="+mn-cs"/>
              </a:rPr>
              <a:t> </a:t>
            </a:r>
            <a:endParaRPr lang="en-GB" sz="1000" dirty="0">
              <a:solidFill>
                <a:srgbClr val="4A4D55"/>
              </a:solidFill>
              <a:ea typeface="+mn-ea"/>
              <a:cs typeface="+mn-cs"/>
            </a:endParaRPr>
          </a:p>
        </p:txBody>
      </p:sp>
      <p:pic>
        <p:nvPicPr>
          <p:cNvPr id="113666" name="Picture 2" descr="http://www.publiuno.it/images/volantino-tipografi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6600" y="914400"/>
            <a:ext cx="1860394" cy="1676400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/>
          <p:nvPr/>
        </p:nvCxnSpPr>
        <p:spPr>
          <a:xfrm>
            <a:off x="3657600" y="3276600"/>
            <a:ext cx="457200" cy="0"/>
          </a:xfrm>
          <a:prstGeom prst="straightConnector1">
            <a:avLst/>
          </a:prstGeom>
          <a:ln w="38100">
            <a:solidFill>
              <a:srgbClr val="007FC7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5954" name="Picture 2" descr="http://www.bertok.info/wp-content/uploads/2013/01/condomini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68428" y="3305173"/>
            <a:ext cx="836972" cy="564047"/>
          </a:xfrm>
          <a:prstGeom prst="rect">
            <a:avLst/>
          </a:prstGeom>
          <a:noFill/>
        </p:spPr>
      </p:pic>
      <p:pic>
        <p:nvPicPr>
          <p:cNvPr id="18" name="Picture 2" descr="http://www.bertok.info/wp-content/uploads/2013/01/condomini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67200" y="4112726"/>
            <a:ext cx="836972" cy="564047"/>
          </a:xfrm>
          <a:prstGeom prst="rect">
            <a:avLst/>
          </a:prstGeom>
          <a:noFill/>
        </p:spPr>
      </p:pic>
      <p:pic>
        <p:nvPicPr>
          <p:cNvPr id="132103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12314" y="4905373"/>
            <a:ext cx="471771" cy="65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http://www.diotiama.it/wp/wp-content/themes/arras-theme/library/timthumb.php?src=http://www.diotiama.it/wp/wp-content/uploads/2011/03/evoluzione.jpg&amp;w=630&amp;h=250&amp;zc=1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00" b="96800" l="20159" r="81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96" r="17328"/>
          <a:stretch/>
        </p:blipFill>
        <p:spPr bwMode="auto">
          <a:xfrm>
            <a:off x="4267200" y="1905000"/>
            <a:ext cx="871184" cy="55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57200" y="6096000"/>
            <a:ext cx="8658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sz="1000" i="1" dirty="0">
                <a:latin typeface="+mn-lt"/>
              </a:rPr>
              <a:t>D1.	</a:t>
            </a:r>
            <a:r>
              <a:rPr lang="it-IT" sz="1000" i="1" dirty="0" smtClean="0">
                <a:latin typeface="+mn-lt"/>
              </a:rPr>
              <a:t> </a:t>
            </a:r>
            <a:r>
              <a:rPr lang="it-IT" sz="1000" dirty="0" smtClean="0">
                <a:latin typeface="+mn-lt"/>
              </a:rPr>
              <a:t>Parliamo </a:t>
            </a:r>
            <a:r>
              <a:rPr lang="it-IT" sz="1000" dirty="0">
                <a:latin typeface="+mn-lt"/>
              </a:rPr>
              <a:t>di materiale pubblicitario distribuito porta a porta, cioè di volantini. Le capita di riceverne?</a:t>
            </a:r>
            <a:r>
              <a:rPr lang="it-IT" sz="1000" i="1" dirty="0">
                <a:latin typeface="+mn-lt"/>
              </a:rPr>
              <a:t> </a:t>
            </a:r>
            <a:r>
              <a:rPr lang="it-IT" sz="1000" i="1" dirty="0" smtClean="0">
                <a:latin typeface="+mn-lt"/>
              </a:rPr>
              <a:t>(Valori %; risposta </a:t>
            </a:r>
            <a:r>
              <a:rPr lang="it-IT" sz="1000" i="1" dirty="0">
                <a:latin typeface="+mn-lt"/>
              </a:rPr>
              <a:t>singola</a:t>
            </a:r>
            <a:r>
              <a:rPr lang="it-IT" sz="1000" i="1" dirty="0" smtClean="0">
                <a:latin typeface="+mn-lt"/>
              </a:rPr>
              <a:t>)</a:t>
            </a:r>
          </a:p>
          <a:p>
            <a:pPr eaLnBrk="1" hangingPunct="1"/>
            <a:endParaRPr lang="it-IT" sz="1000" i="1" dirty="0"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03496"/>
            <a:ext cx="8382000" cy="838200"/>
          </a:xfrm>
        </p:spPr>
        <p:txBody>
          <a:bodyPr/>
          <a:lstStyle/>
          <a:p>
            <a:pPr eaLnBrk="1" hangingPunct="1"/>
            <a:r>
              <a:rPr lang="en-US" sz="1800" cap="none" dirty="0" smtClean="0"/>
              <a:t>Non </a:t>
            </a:r>
            <a:r>
              <a:rPr lang="en-US" sz="1800" cap="none" dirty="0" err="1" smtClean="0"/>
              <a:t>si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riceve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materiale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pubblicitario</a:t>
            </a:r>
            <a:r>
              <a:rPr lang="en-US" sz="1800" cap="none" dirty="0" smtClean="0"/>
              <a:t> door to door </a:t>
            </a:r>
            <a:r>
              <a:rPr lang="en-US" sz="1800" cap="none" dirty="0" err="1" smtClean="0"/>
              <a:t>prevalentemente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perchè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si</a:t>
            </a:r>
            <a:r>
              <a:rPr lang="en-US" sz="1800" cap="none" dirty="0" smtClean="0"/>
              <a:t> vive </a:t>
            </a:r>
            <a:r>
              <a:rPr lang="en-US" sz="1800" cap="none" dirty="0" err="1" smtClean="0"/>
              <a:t>fuori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mano</a:t>
            </a:r>
            <a:r>
              <a:rPr lang="en-US" sz="1800" cap="none" dirty="0" smtClean="0"/>
              <a:t>, in un </a:t>
            </a:r>
            <a:r>
              <a:rPr lang="en-US" sz="1800" cap="none" dirty="0" err="1" smtClean="0"/>
              <a:t>luogo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isolato</a:t>
            </a:r>
            <a:r>
              <a:rPr lang="en-US" sz="1800" cap="none" dirty="0" smtClean="0"/>
              <a:t>. Chi non </a:t>
            </a:r>
            <a:r>
              <a:rPr lang="en-US" sz="1800" cap="none" dirty="0" err="1" smtClean="0"/>
              <a:t>riceve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questa</a:t>
            </a:r>
            <a:r>
              <a:rPr lang="en-US" sz="1800" cap="none" dirty="0" smtClean="0"/>
              <a:t> forma di </a:t>
            </a:r>
            <a:r>
              <a:rPr lang="en-US" sz="1800" cap="none" dirty="0" err="1" smtClean="0"/>
              <a:t>comunicazione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pubblicitaria</a:t>
            </a:r>
            <a:r>
              <a:rPr lang="en-US" sz="1800" cap="none" dirty="0" smtClean="0"/>
              <a:t> è </a:t>
            </a:r>
            <a:r>
              <a:rPr lang="en-US" sz="1800" cap="none" dirty="0" err="1" smtClean="0"/>
              <a:t>soddisfatto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dello</a:t>
            </a:r>
            <a:r>
              <a:rPr lang="en-US" sz="1800" cap="none" dirty="0" smtClean="0"/>
              <a:t> status quo.</a:t>
            </a:r>
            <a:endParaRPr lang="en-US" sz="1800" cap="none" dirty="0" smtClean="0">
              <a:ea typeface="굴림" pitchFamily="34" charset="-127"/>
            </a:endParaRPr>
          </a:p>
        </p:txBody>
      </p:sp>
      <p:sp>
        <p:nvSpPr>
          <p:cNvPr id="10255" name="Rectangle 63"/>
          <p:cNvSpPr>
            <a:spLocks noChangeArrowheads="1"/>
          </p:cNvSpPr>
          <p:nvPr/>
        </p:nvSpPr>
        <p:spPr bwMode="auto">
          <a:xfrm>
            <a:off x="1039813" y="6022172"/>
            <a:ext cx="2541587" cy="2460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8D6E00"/>
            </a:prstShdw>
          </a:effectLst>
          <a:extLst/>
        </p:spPr>
        <p:txBody>
          <a:bodyPr>
            <a:spAutoFit/>
          </a:bodyPr>
          <a:lstStyle/>
          <a:p>
            <a:pPr algn="ctr" defTabSz="914400" eaLnBrk="0" hangingPunct="0">
              <a:defRPr/>
            </a:pPr>
            <a:r>
              <a:rPr lang="pt-BR" sz="1000" dirty="0">
                <a:solidFill>
                  <a:srgbClr val="4A4D55"/>
                </a:solidFill>
                <a:ea typeface="+mn-ea"/>
                <a:cs typeface="+mn-cs"/>
              </a:rPr>
              <a:t>Base : </a:t>
            </a:r>
            <a:r>
              <a:rPr lang="pt-BR" sz="1000" dirty="0" smtClean="0">
                <a:solidFill>
                  <a:srgbClr val="4A4D55"/>
                </a:solidFill>
                <a:ea typeface="+mn-ea"/>
                <a:cs typeface="+mn-cs"/>
              </a:rPr>
              <a:t>non riceve ADV cartaceo (n=154)</a:t>
            </a:r>
            <a:r>
              <a:rPr lang="en-GB" sz="1000" dirty="0" smtClean="0">
                <a:solidFill>
                  <a:srgbClr val="4A4D55"/>
                </a:solidFill>
                <a:ea typeface="+mn-ea"/>
                <a:cs typeface="+mn-cs"/>
              </a:rPr>
              <a:t> </a:t>
            </a:r>
            <a:endParaRPr lang="en-GB" sz="1000" dirty="0">
              <a:solidFill>
                <a:srgbClr val="4A4D55"/>
              </a:solidFill>
              <a:ea typeface="+mn-ea"/>
              <a:cs typeface="+mn-cs"/>
            </a:endParaRPr>
          </a:p>
        </p:txBody>
      </p:sp>
      <p:graphicFrame>
        <p:nvGraphicFramePr>
          <p:cNvPr id="7" name="Char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6731183"/>
              </p:ext>
            </p:extLst>
          </p:nvPr>
        </p:nvGraphicFramePr>
        <p:xfrm>
          <a:off x="3124200" y="937264"/>
          <a:ext cx="4953000" cy="201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3666" name="Picture 2" descr="http://www.publiuno.it/images/volantino-tipograf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143749"/>
            <a:ext cx="1905000" cy="1716594"/>
          </a:xfrm>
          <a:prstGeom prst="rect">
            <a:avLst/>
          </a:prstGeom>
          <a:noFill/>
        </p:spPr>
      </p:pic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171218923"/>
              </p:ext>
            </p:extLst>
          </p:nvPr>
        </p:nvGraphicFramePr>
        <p:xfrm>
          <a:off x="457200" y="3048000"/>
          <a:ext cx="60198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Rectangle 13"/>
          <p:cNvSpPr/>
          <p:nvPr/>
        </p:nvSpPr>
        <p:spPr>
          <a:xfrm>
            <a:off x="457200" y="3313112"/>
            <a:ext cx="4267200" cy="2706688"/>
          </a:xfrm>
          <a:prstGeom prst="rect">
            <a:avLst/>
          </a:prstGeom>
          <a:noFill/>
          <a:ln>
            <a:solidFill>
              <a:srgbClr val="FFC4D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14400" y="2895600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 smtClean="0"/>
              <a:t>Perchè? ....</a:t>
            </a:r>
            <a:endParaRPr lang="en-US" sz="1600" b="1" i="1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993944" y="2766064"/>
            <a:ext cx="0" cy="38100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3617990134"/>
              </p:ext>
            </p:extLst>
          </p:nvPr>
        </p:nvGraphicFramePr>
        <p:xfrm>
          <a:off x="3581400" y="3048000"/>
          <a:ext cx="60198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105400" y="2968823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/>
              <a:t>Gradimento verso ricezione futura ADV cartaceo</a:t>
            </a:r>
            <a:endParaRPr lang="en-US" sz="1400" b="1" i="1" dirty="0"/>
          </a:p>
        </p:txBody>
      </p:sp>
      <p:sp>
        <p:nvSpPr>
          <p:cNvPr id="27" name="Rectangle 26"/>
          <p:cNvSpPr/>
          <p:nvPr/>
        </p:nvSpPr>
        <p:spPr>
          <a:xfrm>
            <a:off x="4800600" y="3313112"/>
            <a:ext cx="4267200" cy="2706688"/>
          </a:xfrm>
          <a:prstGeom prst="rect">
            <a:avLst/>
          </a:prstGeom>
          <a:noFill/>
          <a:ln>
            <a:solidFill>
              <a:srgbClr val="FFC4D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410200" y="5522912"/>
            <a:ext cx="6858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 smtClean="0">
                <a:solidFill>
                  <a:schemeClr val="bg2"/>
                </a:solidFill>
              </a:rPr>
              <a:t>Top2Box=29%</a:t>
            </a:r>
            <a:endParaRPr lang="en-US" sz="900" b="1" dirty="0">
              <a:solidFill>
                <a:schemeClr val="bg2"/>
              </a:solidFill>
            </a:endParaRPr>
          </a:p>
        </p:txBody>
      </p:sp>
      <p:pic>
        <p:nvPicPr>
          <p:cNvPr id="11367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3389312"/>
            <a:ext cx="990600" cy="115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63"/>
          <p:cNvSpPr>
            <a:spLocks noChangeArrowheads="1"/>
          </p:cNvSpPr>
          <p:nvPr/>
        </p:nvSpPr>
        <p:spPr bwMode="auto">
          <a:xfrm>
            <a:off x="4876800" y="6029787"/>
            <a:ext cx="4038599" cy="2308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8D6E00"/>
            </a:prstShdw>
          </a:effectLst>
          <a:extLst/>
        </p:spPr>
        <p:txBody>
          <a:bodyPr wrap="square">
            <a:spAutoFit/>
          </a:bodyPr>
          <a:lstStyle/>
          <a:p>
            <a:pPr algn="ctr" defTabSz="914400" eaLnBrk="0" hangingPunct="0">
              <a:defRPr/>
            </a:pPr>
            <a:r>
              <a:rPr lang="pt-BR" sz="900" dirty="0">
                <a:solidFill>
                  <a:srgbClr val="4A4D55"/>
                </a:solidFill>
                <a:ea typeface="+mn-ea"/>
                <a:cs typeface="+mn-cs"/>
              </a:rPr>
              <a:t>Base : </a:t>
            </a:r>
            <a:r>
              <a:rPr lang="pt-BR" sz="900" dirty="0" smtClean="0">
                <a:solidFill>
                  <a:srgbClr val="4A4D55"/>
                </a:solidFill>
                <a:ea typeface="+mn-ea"/>
                <a:cs typeface="+mn-cs"/>
              </a:rPr>
              <a:t>non riceve ADV cartaceo e non ha impedito la ricezione (n=136)</a:t>
            </a:r>
            <a:r>
              <a:rPr lang="en-GB" sz="900" dirty="0" smtClean="0">
                <a:solidFill>
                  <a:srgbClr val="4A4D55"/>
                </a:solidFill>
                <a:ea typeface="+mn-ea"/>
                <a:cs typeface="+mn-cs"/>
              </a:rPr>
              <a:t> </a:t>
            </a:r>
            <a:endParaRPr lang="en-GB" sz="900" dirty="0">
              <a:solidFill>
                <a:srgbClr val="4A4D55"/>
              </a:solidFill>
              <a:ea typeface="+mn-ea"/>
              <a:cs typeface="+mn-cs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485775" y="6324600"/>
            <a:ext cx="8658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i="1" dirty="0">
                <a:latin typeface="+mn-lt"/>
              </a:rPr>
              <a:t>D1.	</a:t>
            </a:r>
            <a:r>
              <a:rPr lang="it-IT" i="1" dirty="0" smtClean="0">
                <a:latin typeface="+mn-lt"/>
              </a:rPr>
              <a:t> </a:t>
            </a:r>
            <a:r>
              <a:rPr lang="it-IT" dirty="0" smtClean="0">
                <a:latin typeface="+mn-lt"/>
              </a:rPr>
              <a:t>Parliamo </a:t>
            </a:r>
            <a:r>
              <a:rPr lang="it-IT" dirty="0">
                <a:latin typeface="+mn-lt"/>
              </a:rPr>
              <a:t>di materiale pubblicitario distribuito porta a porta, cioè di volantini. Le capita di riceverne?</a:t>
            </a:r>
            <a:r>
              <a:rPr lang="it-IT" i="1" dirty="0">
                <a:latin typeface="+mn-lt"/>
              </a:rPr>
              <a:t> </a:t>
            </a:r>
            <a:r>
              <a:rPr lang="it-IT" i="1" dirty="0" smtClean="0">
                <a:latin typeface="+mn-lt"/>
              </a:rPr>
              <a:t>(Valori%; risposta </a:t>
            </a:r>
            <a:r>
              <a:rPr lang="it-IT" i="1" dirty="0">
                <a:latin typeface="+mn-lt"/>
              </a:rPr>
              <a:t>singola</a:t>
            </a:r>
            <a:r>
              <a:rPr lang="it-IT" i="1" dirty="0" smtClean="0">
                <a:latin typeface="+mn-lt"/>
              </a:rPr>
              <a:t>)</a:t>
            </a:r>
          </a:p>
          <a:p>
            <a:pPr algn="ctr" eaLnBrk="1" hangingPunct="1"/>
            <a:r>
              <a:rPr lang="it-IT" i="1" dirty="0" smtClean="0">
                <a:latin typeface="+mn-lt"/>
              </a:rPr>
              <a:t>D2. </a:t>
            </a:r>
            <a:r>
              <a:rPr lang="it-IT" dirty="0" smtClean="0">
                <a:latin typeface="+mn-lt"/>
              </a:rPr>
              <a:t>Perchè </a:t>
            </a:r>
            <a:r>
              <a:rPr lang="it-IT" dirty="0">
                <a:latin typeface="+mn-lt"/>
              </a:rPr>
              <a:t>non riceve materiale pubblicitario? </a:t>
            </a:r>
            <a:r>
              <a:rPr lang="it-IT" i="1" dirty="0" smtClean="0">
                <a:latin typeface="+mn-lt"/>
              </a:rPr>
              <a:t>(Valori %; risposta </a:t>
            </a:r>
            <a:r>
              <a:rPr lang="it-IT" i="1" dirty="0">
                <a:latin typeface="+mn-lt"/>
              </a:rPr>
              <a:t>singola</a:t>
            </a:r>
            <a:r>
              <a:rPr lang="it-IT" i="1" dirty="0" smtClean="0">
                <a:latin typeface="+mn-lt"/>
              </a:rPr>
              <a:t>)</a:t>
            </a:r>
          </a:p>
          <a:p>
            <a:pPr algn="ctr" eaLnBrk="1" hangingPunct="1"/>
            <a:r>
              <a:rPr lang="it-IT" i="1" dirty="0">
                <a:latin typeface="+mn-lt"/>
              </a:rPr>
              <a:t>D3.	</a:t>
            </a:r>
            <a:r>
              <a:rPr lang="it-IT" i="1" dirty="0" smtClean="0">
                <a:latin typeface="+mn-lt"/>
              </a:rPr>
              <a:t> </a:t>
            </a:r>
            <a:r>
              <a:rPr lang="it-IT" dirty="0" smtClean="0">
                <a:latin typeface="+mn-lt"/>
              </a:rPr>
              <a:t>Quanto </a:t>
            </a:r>
            <a:r>
              <a:rPr lang="it-IT" dirty="0">
                <a:latin typeface="+mn-lt"/>
              </a:rPr>
              <a:t>le interesserebbe poter ricevere del materiale pubblicitario e promozionale che segnali particolari iniziative nella sua zona di residenza? </a:t>
            </a:r>
            <a:r>
              <a:rPr lang="it-IT" i="1" dirty="0" smtClean="0">
                <a:latin typeface="+mn-lt"/>
              </a:rPr>
              <a:t>(Valori %; risposta </a:t>
            </a:r>
            <a:r>
              <a:rPr lang="it-IT" i="1" dirty="0">
                <a:latin typeface="+mn-lt"/>
              </a:rPr>
              <a:t>singola) </a:t>
            </a:r>
          </a:p>
          <a:p>
            <a:pPr eaLnBrk="1" hangingPunct="1"/>
            <a:endParaRPr lang="it-IT" i="1" dirty="0"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81200" y="1981200"/>
            <a:ext cx="6978810" cy="9144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Interesse verso il Materiale pubblicitario cartaceo</a:t>
            </a:r>
          </a:p>
        </p:txBody>
      </p:sp>
      <p:pic>
        <p:nvPicPr>
          <p:cNvPr id="3" name="Picture 2" descr="http://www.publiuno.it/images/volantino-tipograf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124200"/>
            <a:ext cx="2971800" cy="2677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0473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229600" cy="609600"/>
          </a:xfrm>
        </p:spPr>
        <p:txBody>
          <a:bodyPr/>
          <a:lstStyle/>
          <a:p>
            <a:pPr eaLnBrk="1" hangingPunct="1"/>
            <a:r>
              <a:rPr lang="en-US" sz="2000" cap="none" dirty="0" smtClean="0"/>
              <a:t>La </a:t>
            </a:r>
            <a:r>
              <a:rPr lang="en-US" sz="2000" cap="none" dirty="0" err="1" smtClean="0"/>
              <a:t>comunicazione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pubblicitaria</a:t>
            </a:r>
            <a:r>
              <a:rPr lang="en-US" sz="2000" cap="none" dirty="0" smtClean="0"/>
              <a:t>/</a:t>
            </a:r>
            <a:r>
              <a:rPr lang="en-US" sz="2000" cap="none" dirty="0" err="1" smtClean="0"/>
              <a:t>promozionale</a:t>
            </a:r>
            <a:r>
              <a:rPr lang="en-US" sz="2000" cap="none" dirty="0" smtClean="0"/>
              <a:t> door to door è </a:t>
            </a:r>
            <a:r>
              <a:rPr lang="en-US" sz="2000" cap="none" dirty="0" err="1" smtClean="0"/>
              <a:t>dominata</a:t>
            </a:r>
            <a:r>
              <a:rPr lang="en-US" sz="2000" cap="none" dirty="0" smtClean="0"/>
              <a:t> dal </a:t>
            </a:r>
            <a:r>
              <a:rPr lang="en-US" sz="2000" cap="none" dirty="0" err="1" smtClean="0"/>
              <a:t>settore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alimentare</a:t>
            </a:r>
            <a:r>
              <a:rPr lang="en-US" sz="2000" cap="none" dirty="0" smtClean="0"/>
              <a:t> e da </a:t>
            </a:r>
            <a:r>
              <a:rPr lang="en-US" sz="2000" cap="none" dirty="0" err="1" smtClean="0"/>
              <a:t>quello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dell’elettronica</a:t>
            </a:r>
            <a:r>
              <a:rPr lang="en-US" sz="2000" cap="none" dirty="0" smtClean="0"/>
              <a:t>/</a:t>
            </a:r>
            <a:r>
              <a:rPr lang="en-US" sz="2000" cap="none" dirty="0" err="1" smtClean="0"/>
              <a:t>arredamento</a:t>
            </a:r>
            <a:r>
              <a:rPr lang="en-US" sz="2000" cap="none" dirty="0" smtClean="0"/>
              <a:t>.</a:t>
            </a:r>
            <a:endParaRPr lang="en-US" sz="2000" cap="none" dirty="0" smtClean="0">
              <a:ea typeface="굴림" pitchFamily="34" charset="-127"/>
            </a:endParaRPr>
          </a:p>
        </p:txBody>
      </p:sp>
      <p:sp>
        <p:nvSpPr>
          <p:cNvPr id="10255" name="Rectangle 63"/>
          <p:cNvSpPr>
            <a:spLocks noChangeArrowheads="1"/>
          </p:cNvSpPr>
          <p:nvPr/>
        </p:nvSpPr>
        <p:spPr bwMode="auto">
          <a:xfrm>
            <a:off x="3570288" y="6461517"/>
            <a:ext cx="2541587" cy="2460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8D6E00"/>
            </a:prstShdw>
          </a:effectLst>
          <a:extLst/>
        </p:spPr>
        <p:txBody>
          <a:bodyPr>
            <a:spAutoFit/>
          </a:bodyPr>
          <a:lstStyle/>
          <a:p>
            <a:pPr algn="ctr" defTabSz="914400" eaLnBrk="0" hangingPunct="0">
              <a:defRPr/>
            </a:pPr>
            <a:r>
              <a:rPr lang="pt-BR" sz="1000" dirty="0">
                <a:solidFill>
                  <a:srgbClr val="4A4D55"/>
                </a:solidFill>
                <a:ea typeface="+mn-ea"/>
                <a:cs typeface="+mn-cs"/>
              </a:rPr>
              <a:t>Base : </a:t>
            </a:r>
            <a:r>
              <a:rPr lang="pt-BR" sz="1000" dirty="0" smtClean="0">
                <a:solidFill>
                  <a:srgbClr val="4A4D55"/>
                </a:solidFill>
                <a:ea typeface="+mn-ea"/>
                <a:cs typeface="+mn-cs"/>
              </a:rPr>
              <a:t>riceve ADV cartaceo (n=1353)</a:t>
            </a:r>
            <a:r>
              <a:rPr lang="en-GB" sz="1000" dirty="0" smtClean="0">
                <a:solidFill>
                  <a:srgbClr val="4A4D55"/>
                </a:solidFill>
                <a:ea typeface="+mn-ea"/>
                <a:cs typeface="+mn-cs"/>
              </a:rPr>
              <a:t> </a:t>
            </a:r>
            <a:endParaRPr lang="en-GB" sz="1000" dirty="0">
              <a:solidFill>
                <a:srgbClr val="4A4D55"/>
              </a:solidFill>
              <a:ea typeface="+mn-ea"/>
              <a:cs typeface="+mn-cs"/>
            </a:endParaRPr>
          </a:p>
        </p:txBody>
      </p:sp>
      <p:pic>
        <p:nvPicPr>
          <p:cNvPr id="113666" name="Picture 2" descr="http://www.publiuno.it/images/volantino-tipograf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369086"/>
            <a:ext cx="2286000" cy="2059913"/>
          </a:xfrm>
          <a:prstGeom prst="rect">
            <a:avLst/>
          </a:prstGeom>
          <a:noFill/>
        </p:spPr>
      </p:pic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612058965"/>
              </p:ext>
            </p:extLst>
          </p:nvPr>
        </p:nvGraphicFramePr>
        <p:xfrm>
          <a:off x="3505200" y="1905000"/>
          <a:ext cx="39624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9"/>
          <p:cNvSpPr/>
          <p:nvPr/>
        </p:nvSpPr>
        <p:spPr>
          <a:xfrm>
            <a:off x="3352800" y="1981200"/>
            <a:ext cx="5410200" cy="685800"/>
          </a:xfrm>
          <a:prstGeom prst="rect">
            <a:avLst/>
          </a:prstGeom>
          <a:noFill/>
          <a:ln>
            <a:solidFill>
              <a:srgbClr val="FFC4D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352800" y="2667000"/>
            <a:ext cx="5410200" cy="3124200"/>
          </a:xfrm>
          <a:prstGeom prst="rect">
            <a:avLst/>
          </a:prstGeom>
          <a:noFill/>
          <a:ln>
            <a:solidFill>
              <a:srgbClr val="FFC4D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8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48724">
            <a:off x="7467600" y="1596528"/>
            <a:ext cx="971550" cy="94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 rot="1748724">
            <a:off x="7620000" y="1905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chemeClr val="bg1"/>
                </a:solidFill>
              </a:rPr>
              <a:t>Food 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48724">
            <a:off x="7088672" y="3218699"/>
            <a:ext cx="971550" cy="94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 rot="1748724">
            <a:off x="7075021" y="3408807"/>
            <a:ext cx="991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>
                <a:solidFill>
                  <a:schemeClr val="bg1"/>
                </a:solidFill>
              </a:rPr>
              <a:t>No Food=82% 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25889" y="6248400"/>
            <a:ext cx="86582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sz="1000" i="1" dirty="0" smtClean="0">
                <a:latin typeface="+mn-lt"/>
              </a:rPr>
              <a:t>D5. </a:t>
            </a:r>
            <a:r>
              <a:rPr lang="it-IT" sz="1000" dirty="0" smtClean="0">
                <a:latin typeface="+mn-lt"/>
              </a:rPr>
              <a:t>Quale </a:t>
            </a:r>
            <a:r>
              <a:rPr lang="it-IT" sz="1000" dirty="0">
                <a:latin typeface="+mn-lt"/>
              </a:rPr>
              <a:t>tipo di materiale pubblicitario e promozionale riceve di solito?</a:t>
            </a:r>
            <a:r>
              <a:rPr lang="it-IT" sz="1000" i="1" dirty="0">
                <a:latin typeface="+mn-lt"/>
              </a:rPr>
              <a:t> </a:t>
            </a:r>
            <a:r>
              <a:rPr lang="it-IT" sz="1000" i="1" dirty="0" smtClean="0">
                <a:latin typeface="+mn-lt"/>
              </a:rPr>
              <a:t>(Valori %; risposta </a:t>
            </a:r>
            <a:r>
              <a:rPr lang="it-IT" sz="1000" i="1" dirty="0">
                <a:latin typeface="+mn-lt"/>
              </a:rPr>
              <a:t>multipla)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6656" y="577826"/>
            <a:ext cx="879216" cy="88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199" y="526611"/>
            <a:ext cx="829606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186585"/>
              </p:ext>
            </p:extLst>
          </p:nvPr>
        </p:nvGraphicFramePr>
        <p:xfrm>
          <a:off x="761999" y="1295400"/>
          <a:ext cx="7924801" cy="460555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629440"/>
                <a:gridCol w="1647161"/>
                <a:gridCol w="1600200"/>
                <a:gridCol w="1295400"/>
                <a:gridCol w="772211"/>
                <a:gridCol w="980389"/>
              </a:tblGrid>
              <a:tr h="998676"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/>
                        <a:t>Depliant</a:t>
                      </a:r>
                      <a:r>
                        <a:rPr lang="en-US" sz="1050" dirty="0" smtClean="0"/>
                        <a:t>/</a:t>
                      </a:r>
                      <a:r>
                        <a:rPr lang="en-US" sz="1050" dirty="0" err="1" smtClean="0"/>
                        <a:t>volantini</a:t>
                      </a:r>
                      <a:r>
                        <a:rPr lang="en-US" sz="1050" dirty="0" smtClean="0"/>
                        <a:t> </a:t>
                      </a:r>
                      <a:r>
                        <a:rPr lang="en-US" sz="1050" dirty="0" err="1" smtClean="0"/>
                        <a:t>di</a:t>
                      </a:r>
                      <a:r>
                        <a:rPr lang="en-US" sz="1050" dirty="0" smtClean="0"/>
                        <a:t> </a:t>
                      </a:r>
                      <a:r>
                        <a:rPr lang="en-US" sz="1050" dirty="0" err="1" smtClean="0"/>
                        <a:t>supermercati</a:t>
                      </a:r>
                      <a:r>
                        <a:rPr lang="en-US" sz="1050" dirty="0" smtClean="0"/>
                        <a:t>/</a:t>
                      </a:r>
                      <a:r>
                        <a:rPr lang="en-US" sz="1050" dirty="0" err="1" smtClean="0"/>
                        <a:t>ipermercati</a:t>
                      </a:r>
                      <a:r>
                        <a:rPr lang="en-US" sz="1050" dirty="0" smtClean="0"/>
                        <a:t> </a:t>
                      </a:r>
                      <a:endParaRPr lang="en-US" sz="1050" dirty="0"/>
                    </a:p>
                  </a:txBody>
                  <a:tcPr anchor="ctr" anchorCtr="1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smtClean="0"/>
                        <a:t>Depliant/volantini di grandi negozi di elettronica/arredamento </a:t>
                      </a:r>
                      <a:endParaRPr lang="en-US" sz="1050" dirty="0"/>
                    </a:p>
                  </a:txBody>
                  <a:tcPr anchor="ctr" anchorCtr="1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smtClean="0"/>
                        <a:t>Depliant/volantini di esercizi commerciali/professionali di altri settori </a:t>
                      </a:r>
                      <a:endParaRPr lang="en-US" sz="1050" dirty="0"/>
                    </a:p>
                  </a:txBody>
                  <a:tcPr anchor="ctr" anchorCtr="1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/>
                        <a:t>Campioni</a:t>
                      </a:r>
                      <a:r>
                        <a:rPr lang="en-US" sz="1050" dirty="0" smtClean="0"/>
                        <a:t> </a:t>
                      </a:r>
                      <a:r>
                        <a:rPr lang="en-US" sz="1050" dirty="0" err="1" smtClean="0"/>
                        <a:t>Gratuiti</a:t>
                      </a:r>
                      <a:r>
                        <a:rPr lang="en-US" sz="1050" dirty="0" smtClean="0"/>
                        <a:t> *</a:t>
                      </a:r>
                      <a:endParaRPr lang="en-US" sz="1050" dirty="0"/>
                    </a:p>
                  </a:txBody>
                  <a:tcPr anchor="ctr" anchorCtr="1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/>
                        <a:t>Giornali</a:t>
                      </a:r>
                      <a:r>
                        <a:rPr lang="en-US" sz="1050" dirty="0" smtClean="0"/>
                        <a:t> </a:t>
                      </a:r>
                      <a:r>
                        <a:rPr lang="en-US" sz="1050" dirty="0" err="1" smtClean="0"/>
                        <a:t>Gratuiti</a:t>
                      </a:r>
                      <a:r>
                        <a:rPr lang="en-US" sz="1050" dirty="0" smtClean="0"/>
                        <a:t> </a:t>
                      </a:r>
                    </a:p>
                    <a:p>
                      <a:pPr algn="ctr"/>
                      <a:r>
                        <a:rPr lang="en-US" sz="1050" dirty="0" smtClean="0"/>
                        <a:t>(Free Press) *</a:t>
                      </a:r>
                      <a:endParaRPr lang="en-US" sz="1050" dirty="0"/>
                    </a:p>
                  </a:txBody>
                  <a:tcPr anchor="ctr" anchorCtr="1">
                    <a:cell3D prstMaterial="dkEdge">
                      <a:bevel/>
                      <a:lightRig rig="flood" dir="t"/>
                    </a:cell3D>
                  </a:tcPr>
                </a:tc>
              </a:tr>
              <a:tr h="525324"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 smtClean="0"/>
                        <a:t>Depliant/volantini di supermercati/ipermercati</a:t>
                      </a:r>
                      <a:endParaRPr lang="en-US" sz="105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726978"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 smtClean="0"/>
                        <a:t> Depliant/volantini di grandi negozi di elettronica/arredamento</a:t>
                      </a:r>
                      <a:endParaRPr lang="en-US" sz="105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734320"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 smtClean="0"/>
                        <a:t> Depliant/volantini di esercizi commerciali/professionali di altri settori</a:t>
                      </a:r>
                      <a:endParaRPr lang="en-US" sz="105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621584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 </a:t>
                      </a:r>
                      <a:r>
                        <a:rPr lang="en-US" sz="1050" b="1" dirty="0" err="1" smtClean="0"/>
                        <a:t>Campioni</a:t>
                      </a:r>
                      <a:r>
                        <a:rPr lang="en-US" sz="1050" b="1" dirty="0" smtClean="0"/>
                        <a:t> </a:t>
                      </a:r>
                      <a:r>
                        <a:rPr lang="en-US" sz="1050" b="1" dirty="0" err="1" smtClean="0"/>
                        <a:t>Gratuiti</a:t>
                      </a:r>
                      <a:r>
                        <a:rPr lang="en-US" sz="1050" b="1" dirty="0" smtClean="0"/>
                        <a:t> </a:t>
                      </a:r>
                      <a:endParaRPr lang="en-US" sz="105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998676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 </a:t>
                      </a:r>
                      <a:r>
                        <a:rPr lang="en-US" sz="1050" b="1" dirty="0" err="1" smtClean="0"/>
                        <a:t>Giornali</a:t>
                      </a:r>
                      <a:r>
                        <a:rPr lang="en-US" sz="1050" b="1" dirty="0" smtClean="0"/>
                        <a:t> </a:t>
                      </a:r>
                      <a:r>
                        <a:rPr lang="en-US" sz="1050" b="1" dirty="0" err="1" smtClean="0"/>
                        <a:t>Gratuiti</a:t>
                      </a:r>
                      <a:r>
                        <a:rPr lang="en-US" sz="1050" b="1" dirty="0" smtClean="0"/>
                        <a:t> </a:t>
                      </a:r>
                    </a:p>
                    <a:p>
                      <a:pPr algn="ctr"/>
                      <a:r>
                        <a:rPr lang="en-US" sz="1050" b="1" dirty="0" smtClean="0"/>
                        <a:t>(Free Press) </a:t>
                      </a:r>
                      <a:endParaRPr lang="en-US" sz="105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2458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2412" y="76200"/>
            <a:ext cx="8967788" cy="439738"/>
          </a:xfrm>
        </p:spPr>
        <p:txBody>
          <a:bodyPr/>
          <a:lstStyle/>
          <a:p>
            <a:pPr eaLnBrk="1" hangingPunct="1"/>
            <a:r>
              <a:rPr lang="en-US" sz="2000" b="1" cap="none" dirty="0" err="1" smtClean="0"/>
              <a:t>Tipologia</a:t>
            </a:r>
            <a:r>
              <a:rPr lang="en-US" sz="2000" b="1" cap="none" dirty="0" smtClean="0"/>
              <a:t> di ADV </a:t>
            </a:r>
            <a:r>
              <a:rPr lang="en-US" sz="2000" b="1" cap="none" dirty="0" err="1" smtClean="0"/>
              <a:t>cartaceo</a:t>
            </a:r>
            <a:r>
              <a:rPr lang="en-US" sz="2000" b="1" cap="none" dirty="0" smtClean="0"/>
              <a:t> </a:t>
            </a:r>
            <a:r>
              <a:rPr lang="en-US" sz="2000" b="1" cap="none" dirty="0" err="1" smtClean="0"/>
              <a:t>ricevuto</a:t>
            </a:r>
            <a:r>
              <a:rPr lang="en-US" sz="2000" b="1" cap="none" dirty="0" smtClean="0"/>
              <a:t> </a:t>
            </a:r>
            <a:r>
              <a:rPr lang="en-US" sz="2000" cap="none" dirty="0" smtClean="0"/>
              <a:t>- </a:t>
            </a:r>
            <a:r>
              <a:rPr lang="en-US" sz="2000" cap="none" dirty="0" err="1" smtClean="0"/>
              <a:t>sovrapposizione</a:t>
            </a:r>
            <a:endParaRPr lang="en-US" sz="2000" cap="none" dirty="0" smtClean="0">
              <a:ea typeface="굴림" pitchFamily="34" charset="-127"/>
            </a:endParaRPr>
          </a:p>
        </p:txBody>
      </p:sp>
      <p:sp>
        <p:nvSpPr>
          <p:cNvPr id="10255" name="Rectangle 63"/>
          <p:cNvSpPr>
            <a:spLocks noChangeArrowheads="1"/>
          </p:cNvSpPr>
          <p:nvPr/>
        </p:nvSpPr>
        <p:spPr bwMode="auto">
          <a:xfrm>
            <a:off x="3570288" y="6537717"/>
            <a:ext cx="2541587" cy="2460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8D6E00"/>
            </a:prstShdw>
          </a:effectLst>
          <a:extLst/>
        </p:spPr>
        <p:txBody>
          <a:bodyPr>
            <a:spAutoFit/>
          </a:bodyPr>
          <a:lstStyle/>
          <a:p>
            <a:pPr algn="ctr" defTabSz="914400" eaLnBrk="0" hangingPunct="0">
              <a:defRPr/>
            </a:pPr>
            <a:r>
              <a:rPr lang="pt-BR" sz="1000" dirty="0">
                <a:solidFill>
                  <a:srgbClr val="4A4D55"/>
                </a:solidFill>
                <a:ea typeface="+mn-ea"/>
                <a:cs typeface="+mn-cs"/>
              </a:rPr>
              <a:t>Base : </a:t>
            </a:r>
            <a:r>
              <a:rPr lang="pt-BR" sz="1000" dirty="0" smtClean="0">
                <a:solidFill>
                  <a:srgbClr val="4A4D55"/>
                </a:solidFill>
                <a:ea typeface="+mn-ea"/>
                <a:cs typeface="+mn-cs"/>
              </a:rPr>
              <a:t>riceve ADV cartaceo (n=1353)</a:t>
            </a:r>
            <a:r>
              <a:rPr lang="en-GB" sz="1000" dirty="0" smtClean="0">
                <a:solidFill>
                  <a:srgbClr val="4A4D55"/>
                </a:solidFill>
                <a:ea typeface="+mn-ea"/>
                <a:cs typeface="+mn-cs"/>
              </a:rPr>
              <a:t> </a:t>
            </a:r>
            <a:endParaRPr lang="en-GB" sz="1000" dirty="0">
              <a:solidFill>
                <a:srgbClr val="4A4D55"/>
              </a:solidFill>
              <a:ea typeface="+mn-ea"/>
              <a:cs typeface="+mn-cs"/>
            </a:endParaRPr>
          </a:p>
        </p:txBody>
      </p:sp>
      <p:pic>
        <p:nvPicPr>
          <p:cNvPr id="113666" name="Picture 2" descr="http://www.publiuno.it/images/volantino-tipografia.jpg"/>
          <p:cNvPicPr>
            <a:picLocks noChangeAspect="1" noChangeArrowheads="1"/>
          </p:cNvPicPr>
          <p:nvPr/>
        </p:nvPicPr>
        <p:blipFill>
          <a:blip r:embed="rId5" cstate="print"/>
          <a:srcRect b="6860"/>
          <a:stretch>
            <a:fillRect/>
          </a:stretch>
        </p:blipFill>
        <p:spPr bwMode="auto">
          <a:xfrm>
            <a:off x="1102056" y="1357952"/>
            <a:ext cx="1066800" cy="89535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887082" y="5970938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 smtClean="0"/>
              <a:t>Lettura verticale dei dati</a:t>
            </a:r>
            <a:endParaRPr lang="en-US" sz="1000" i="1" dirty="0"/>
          </a:p>
        </p:txBody>
      </p:sp>
      <p:sp>
        <p:nvSpPr>
          <p:cNvPr id="25" name="Oval 24"/>
          <p:cNvSpPr/>
          <p:nvPr/>
        </p:nvSpPr>
        <p:spPr>
          <a:xfrm>
            <a:off x="4607256" y="2348552"/>
            <a:ext cx="457200" cy="4572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67424" y="2362200"/>
            <a:ext cx="457200" cy="10668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149152" y="5970938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 smtClean="0"/>
              <a:t>* Base contenuta: &lt;70</a:t>
            </a:r>
            <a:endParaRPr lang="en-US" sz="1000" i="1" dirty="0"/>
          </a:p>
        </p:txBody>
      </p:sp>
      <p:sp>
        <p:nvSpPr>
          <p:cNvPr id="13" name="Oval 12"/>
          <p:cNvSpPr/>
          <p:nvPr/>
        </p:nvSpPr>
        <p:spPr>
          <a:xfrm>
            <a:off x="2971800" y="2967677"/>
            <a:ext cx="457200" cy="4572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25889" y="6324600"/>
            <a:ext cx="86582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sz="1000" i="1" dirty="0" smtClean="0">
                <a:latin typeface="+mn-lt"/>
              </a:rPr>
              <a:t>D5. </a:t>
            </a:r>
            <a:r>
              <a:rPr lang="it-IT" sz="1000" dirty="0" smtClean="0">
                <a:latin typeface="+mn-lt"/>
              </a:rPr>
              <a:t>Quale </a:t>
            </a:r>
            <a:r>
              <a:rPr lang="it-IT" sz="1000" dirty="0">
                <a:latin typeface="+mn-lt"/>
              </a:rPr>
              <a:t>tipo di materiale pubblicitario e promozionale riceve di solito?</a:t>
            </a:r>
            <a:r>
              <a:rPr lang="it-IT" sz="1000" i="1" dirty="0">
                <a:latin typeface="+mn-lt"/>
              </a:rPr>
              <a:t> </a:t>
            </a:r>
            <a:r>
              <a:rPr lang="it-IT" sz="1000" i="1" dirty="0" smtClean="0">
                <a:latin typeface="+mn-lt"/>
              </a:rPr>
              <a:t>(Valori %; risposta </a:t>
            </a:r>
            <a:r>
              <a:rPr lang="it-IT" sz="1000" i="1" dirty="0">
                <a:latin typeface="+mn-lt"/>
              </a:rPr>
              <a:t>multipla)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160068804"/>
              </p:ext>
            </p:extLst>
          </p:nvPr>
        </p:nvGraphicFramePr>
        <p:xfrm>
          <a:off x="457200" y="1742440"/>
          <a:ext cx="8458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97671"/>
              </p:ext>
            </p:extLst>
          </p:nvPr>
        </p:nvGraphicFramePr>
        <p:xfrm>
          <a:off x="-533400" y="1447800"/>
          <a:ext cx="9067800" cy="533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200"/>
                <a:gridCol w="1422400"/>
                <a:gridCol w="1397000"/>
                <a:gridCol w="1524000"/>
                <a:gridCol w="1447800"/>
                <a:gridCol w="1676400"/>
              </a:tblGrid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it-IT" sz="1200" i="1" dirty="0" smtClean="0">
                          <a:latin typeface="+mn-lt"/>
                        </a:rPr>
                        <a:t>                       Media </a:t>
                      </a:r>
                      <a:br>
                        <a:rPr lang="it-IT" sz="1200" i="1" dirty="0" smtClean="0">
                          <a:latin typeface="+mn-lt"/>
                        </a:rPr>
                      </a:br>
                      <a:r>
                        <a:rPr lang="it-IT" sz="1200" i="1" dirty="0" smtClean="0">
                          <a:latin typeface="+mn-lt"/>
                        </a:rPr>
                        <a:t>                        (1-4)</a:t>
                      </a:r>
                      <a:endParaRPr lang="en-US" sz="12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 smtClean="0">
                          <a:solidFill>
                            <a:schemeClr val="bg2"/>
                          </a:solidFill>
                          <a:latin typeface="+mn-lt"/>
                        </a:rPr>
                        <a:t>        3,5</a:t>
                      </a:r>
                      <a:endParaRPr lang="en-US" sz="1200" b="0" i="1" u="none" strike="noStrike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 smtClean="0">
                          <a:solidFill>
                            <a:schemeClr val="bg2"/>
                          </a:solidFill>
                          <a:latin typeface="+mn-lt"/>
                        </a:rPr>
                        <a:t>          3,0</a:t>
                      </a:r>
                      <a:endParaRPr lang="en-US" sz="1200" b="0" i="1" u="none" strike="noStrike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 smtClean="0">
                          <a:solidFill>
                            <a:schemeClr val="bg2"/>
                          </a:solidFill>
                          <a:latin typeface="+mn-lt"/>
                        </a:rPr>
                        <a:t>              2,5</a:t>
                      </a:r>
                      <a:endParaRPr lang="en-US" sz="1200" b="0" i="1" u="none" strike="noStrike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 smtClean="0">
                          <a:solidFill>
                            <a:schemeClr val="bg2"/>
                          </a:solidFill>
                          <a:latin typeface="+mn-lt"/>
                        </a:rPr>
                        <a:t>               1,5</a:t>
                      </a:r>
                      <a:endParaRPr lang="en-US" sz="1200" b="0" i="1" u="none" strike="noStrike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 smtClean="0">
                          <a:solidFill>
                            <a:schemeClr val="bg2"/>
                          </a:solidFill>
                          <a:latin typeface="+mn-lt"/>
                        </a:rPr>
                        <a:t>                  1,7</a:t>
                      </a:r>
                      <a:endParaRPr lang="en-US" sz="1200" b="0" i="1" u="none" strike="noStrike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8700" y="812848"/>
            <a:ext cx="838200" cy="84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7010400" cy="609600"/>
          </a:xfrm>
        </p:spPr>
        <p:txBody>
          <a:bodyPr/>
          <a:lstStyle/>
          <a:p>
            <a:pPr eaLnBrk="1" hangingPunct="1"/>
            <a:r>
              <a:rPr lang="en-US" sz="2000" cap="none" dirty="0" smtClean="0"/>
              <a:t>La </a:t>
            </a:r>
            <a:r>
              <a:rPr lang="en-US" sz="2000" cap="none" dirty="0" err="1" smtClean="0"/>
              <a:t>frequenza</a:t>
            </a:r>
            <a:r>
              <a:rPr lang="en-US" sz="2000" cap="none" dirty="0" smtClean="0"/>
              <a:t> di </a:t>
            </a:r>
            <a:r>
              <a:rPr lang="en-US" sz="2000" cap="none" dirty="0" err="1" smtClean="0"/>
              <a:t>ricezione</a:t>
            </a:r>
            <a:r>
              <a:rPr lang="en-US" sz="2000" cap="none" dirty="0" smtClean="0"/>
              <a:t> di ADV </a:t>
            </a:r>
            <a:r>
              <a:rPr lang="en-US" sz="2000" cap="none" dirty="0" err="1" smtClean="0"/>
              <a:t>cartaceo</a:t>
            </a:r>
            <a:r>
              <a:rPr lang="en-US" sz="2000" cap="none" dirty="0" smtClean="0"/>
              <a:t> del </a:t>
            </a:r>
            <a:r>
              <a:rPr lang="en-US" sz="2000" cap="none" dirty="0" err="1" smtClean="0"/>
              <a:t>settore</a:t>
            </a:r>
            <a:r>
              <a:rPr lang="en-US" sz="2000" cap="none" dirty="0" smtClean="0"/>
              <a:t> non food è </a:t>
            </a:r>
            <a:r>
              <a:rPr lang="en-US" sz="2000" cap="none" dirty="0" err="1" smtClean="0"/>
              <a:t>meno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intensa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rispetto</a:t>
            </a:r>
            <a:r>
              <a:rPr lang="en-US" sz="2000" cap="none" dirty="0" smtClean="0"/>
              <a:t> a </a:t>
            </a:r>
            <a:r>
              <a:rPr lang="en-US" sz="2000" cap="none" dirty="0" err="1" smtClean="0"/>
              <a:t>quella</a:t>
            </a:r>
            <a:r>
              <a:rPr lang="en-US" sz="2000" cap="none" dirty="0" smtClean="0"/>
              <a:t> del </a:t>
            </a:r>
            <a:r>
              <a:rPr lang="en-US" sz="2000" cap="none" dirty="0" err="1" smtClean="0"/>
              <a:t>settore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alimentare</a:t>
            </a:r>
            <a:r>
              <a:rPr lang="en-US" sz="2000" cap="none" dirty="0" smtClean="0"/>
              <a:t>.</a:t>
            </a:r>
            <a:endParaRPr lang="en-US" sz="2000" cap="none" dirty="0" smtClean="0">
              <a:ea typeface="굴림" pitchFamily="34" charset="-127"/>
            </a:endParaRPr>
          </a:p>
        </p:txBody>
      </p:sp>
      <p:sp>
        <p:nvSpPr>
          <p:cNvPr id="10255" name="Rectangle 63"/>
          <p:cNvSpPr>
            <a:spLocks noChangeArrowheads="1"/>
          </p:cNvSpPr>
          <p:nvPr/>
        </p:nvSpPr>
        <p:spPr bwMode="auto">
          <a:xfrm>
            <a:off x="3570288" y="6477000"/>
            <a:ext cx="2541587" cy="24622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8D6E00"/>
            </a:prstShdw>
          </a:effectLst>
          <a:extLst/>
        </p:spPr>
        <p:txBody>
          <a:bodyPr>
            <a:spAutoFit/>
          </a:bodyPr>
          <a:lstStyle/>
          <a:p>
            <a:pPr algn="ctr" defTabSz="914400" eaLnBrk="0" hangingPunct="0">
              <a:defRPr/>
            </a:pPr>
            <a:r>
              <a:rPr lang="pt-BR" sz="1000" dirty="0">
                <a:solidFill>
                  <a:srgbClr val="4A4D55"/>
                </a:solidFill>
                <a:ea typeface="+mn-ea"/>
                <a:cs typeface="+mn-cs"/>
              </a:rPr>
              <a:t>Base : </a:t>
            </a:r>
            <a:r>
              <a:rPr lang="pt-BR" sz="1000" dirty="0" smtClean="0">
                <a:solidFill>
                  <a:srgbClr val="4A4D55"/>
                </a:solidFill>
                <a:ea typeface="+mn-ea"/>
                <a:cs typeface="+mn-cs"/>
              </a:rPr>
              <a:t>riceve ADV cartaceo (n=1353)</a:t>
            </a:r>
            <a:r>
              <a:rPr lang="en-GB" sz="1000" dirty="0" smtClean="0">
                <a:solidFill>
                  <a:srgbClr val="4A4D55"/>
                </a:solidFill>
                <a:ea typeface="+mn-ea"/>
                <a:cs typeface="+mn-cs"/>
              </a:rPr>
              <a:t> </a:t>
            </a:r>
            <a:endParaRPr lang="en-GB" sz="1000" dirty="0">
              <a:solidFill>
                <a:srgbClr val="4A4D55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72400" y="5925979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 smtClean="0"/>
              <a:t>* Base contenuta: &lt;70</a:t>
            </a:r>
            <a:endParaRPr lang="en-US" sz="1000" i="1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838200"/>
            <a:ext cx="8066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838200" y="1524000"/>
            <a:ext cx="1219200" cy="415290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362200" y="1524000"/>
            <a:ext cx="5734050" cy="415290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57200" y="3429000"/>
            <a:ext cx="6858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 smtClean="0">
                <a:solidFill>
                  <a:schemeClr val="bg2"/>
                </a:solidFill>
              </a:rPr>
              <a:t>Top2Box94%</a:t>
            </a:r>
            <a:endParaRPr lang="en-US" sz="1000" b="1" dirty="0">
              <a:solidFill>
                <a:schemeClr val="bg2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57400" y="4267200"/>
            <a:ext cx="6858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 smtClean="0">
                <a:solidFill>
                  <a:schemeClr val="bg2"/>
                </a:solidFill>
              </a:rPr>
              <a:t>Top2Box72%</a:t>
            </a:r>
            <a:endParaRPr lang="en-US" sz="1000" b="1" dirty="0">
              <a:solidFill>
                <a:schemeClr val="bg2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81400" y="4419600"/>
            <a:ext cx="6858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 smtClean="0">
                <a:solidFill>
                  <a:schemeClr val="bg2"/>
                </a:solidFill>
              </a:rPr>
              <a:t>Top2Box 45%</a:t>
            </a:r>
            <a:endParaRPr lang="en-US" sz="1000" b="1" dirty="0">
              <a:solidFill>
                <a:schemeClr val="bg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81600" y="5334000"/>
            <a:ext cx="6858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 smtClean="0">
                <a:solidFill>
                  <a:schemeClr val="bg2"/>
                </a:solidFill>
              </a:rPr>
              <a:t>Top2Box 20%</a:t>
            </a:r>
            <a:endParaRPr lang="en-US" sz="1000" b="1" dirty="0">
              <a:solidFill>
                <a:schemeClr val="bg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629400" y="5334000"/>
            <a:ext cx="6858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 smtClean="0">
                <a:solidFill>
                  <a:schemeClr val="bg2"/>
                </a:solidFill>
              </a:rPr>
              <a:t>Top2Box 12%</a:t>
            </a:r>
            <a:endParaRPr lang="en-US" sz="1000" b="1" dirty="0">
              <a:solidFill>
                <a:schemeClr val="bg2"/>
              </a:solidFill>
            </a:endParaRP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8530" y="381000"/>
            <a:ext cx="94234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625889" y="6248400"/>
            <a:ext cx="86582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sz="1000" i="1" dirty="0" smtClean="0">
                <a:latin typeface="+mn-lt"/>
              </a:rPr>
              <a:t>D6. </a:t>
            </a:r>
            <a:r>
              <a:rPr lang="it-IT" sz="1000" dirty="0" smtClean="0">
                <a:latin typeface="+mn-lt"/>
              </a:rPr>
              <a:t>Con </a:t>
            </a:r>
            <a:r>
              <a:rPr lang="it-IT" sz="1000" dirty="0">
                <a:latin typeface="+mn-lt"/>
              </a:rPr>
              <a:t>quale frequenza riceve il materiale pubblicitario/promozionale? </a:t>
            </a:r>
            <a:r>
              <a:rPr lang="it-IT" sz="1000" i="1" dirty="0" smtClean="0">
                <a:latin typeface="+mn-lt"/>
              </a:rPr>
              <a:t>(Valori %; risposta </a:t>
            </a:r>
            <a:r>
              <a:rPr lang="it-IT" sz="1000" i="1" dirty="0">
                <a:latin typeface="+mn-lt"/>
              </a:rPr>
              <a:t>singola per riga)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2260" y="936008"/>
            <a:ext cx="68068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76200"/>
            <a:ext cx="7620000" cy="914400"/>
          </a:xfrm>
        </p:spPr>
        <p:txBody>
          <a:bodyPr/>
          <a:lstStyle/>
          <a:p>
            <a:r>
              <a:rPr lang="en-US" sz="2000" cap="none" dirty="0" err="1" smtClean="0"/>
              <a:t>L’adv</a:t>
            </a:r>
            <a:r>
              <a:rPr lang="en-US" sz="2000" cap="none" dirty="0" smtClean="0"/>
              <a:t> del </a:t>
            </a:r>
            <a:r>
              <a:rPr lang="en-US" sz="2000" cap="none" dirty="0" err="1" smtClean="0"/>
              <a:t>settore</a:t>
            </a:r>
            <a:r>
              <a:rPr lang="en-US" sz="2000" cap="none" dirty="0" smtClean="0"/>
              <a:t> food e </a:t>
            </a:r>
            <a:r>
              <a:rPr lang="en-US" sz="2000" cap="none" dirty="0" err="1" smtClean="0"/>
              <a:t>dell’elettronica</a:t>
            </a:r>
            <a:r>
              <a:rPr lang="en-US" sz="2000" cap="none" dirty="0" smtClean="0"/>
              <a:t>/</a:t>
            </a:r>
            <a:r>
              <a:rPr lang="en-US" sz="2000" cap="none" dirty="0" err="1" smtClean="0"/>
              <a:t>arredamento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generano</a:t>
            </a:r>
            <a:r>
              <a:rPr lang="en-US" sz="2000" cap="none" dirty="0"/>
              <a:t> </a:t>
            </a:r>
            <a:r>
              <a:rPr lang="en-US" sz="2000" cap="none" dirty="0" err="1" smtClean="0"/>
              <a:t>interesse</a:t>
            </a:r>
            <a:r>
              <a:rPr lang="en-US" sz="2000" cap="none" dirty="0" smtClean="0"/>
              <a:t> se </a:t>
            </a:r>
            <a:r>
              <a:rPr lang="en-US" sz="2000" cap="none" dirty="0" err="1" smtClean="0"/>
              <a:t>vincolati</a:t>
            </a:r>
            <a:r>
              <a:rPr lang="en-US" sz="2000" cap="none" dirty="0" smtClean="0"/>
              <a:t> ad un </a:t>
            </a:r>
            <a:r>
              <a:rPr lang="en-US" sz="2000" cap="none" dirty="0" err="1" smtClean="0"/>
              <a:t>bisogno</a:t>
            </a:r>
            <a:r>
              <a:rPr lang="en-US" sz="2000" cap="none" dirty="0" smtClean="0"/>
              <a:t>. </a:t>
            </a:r>
            <a:r>
              <a:rPr lang="en-US" sz="2000" cap="none" dirty="0" err="1" smtClean="0"/>
              <a:t>Negli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altri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settori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si</a:t>
            </a:r>
            <a:r>
              <a:rPr lang="en-US" sz="2000" cap="none" dirty="0" smtClean="0"/>
              <a:t> è </a:t>
            </a:r>
            <a:r>
              <a:rPr lang="en-US" sz="2000" cap="none" dirty="0" err="1" smtClean="0"/>
              <a:t>più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propensi</a:t>
            </a:r>
            <a:r>
              <a:rPr lang="en-US" sz="2000" cap="none" dirty="0" smtClean="0"/>
              <a:t> a non </a:t>
            </a:r>
            <a:r>
              <a:rPr lang="en-US" sz="2000" cap="none" dirty="0" err="1" smtClean="0"/>
              <a:t>prestarvi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particolare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attenzione</a:t>
            </a:r>
            <a:r>
              <a:rPr lang="en-US" sz="2000" cap="none" dirty="0" smtClean="0"/>
              <a:t>.</a:t>
            </a:r>
            <a:endParaRPr lang="en-US" sz="2000" cap="none" dirty="0" smtClean="0">
              <a:ea typeface="굴림" pitchFamily="34" charset="-127"/>
            </a:endParaRPr>
          </a:p>
        </p:txBody>
      </p:sp>
      <p:sp>
        <p:nvSpPr>
          <p:cNvPr id="10255" name="Rectangle 63"/>
          <p:cNvSpPr>
            <a:spLocks noChangeArrowheads="1"/>
          </p:cNvSpPr>
          <p:nvPr/>
        </p:nvSpPr>
        <p:spPr bwMode="auto">
          <a:xfrm>
            <a:off x="3570288" y="6524069"/>
            <a:ext cx="2541587" cy="2460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8D6E00"/>
            </a:prstShdw>
          </a:effectLst>
          <a:extLst/>
        </p:spPr>
        <p:txBody>
          <a:bodyPr>
            <a:spAutoFit/>
          </a:bodyPr>
          <a:lstStyle/>
          <a:p>
            <a:pPr algn="ctr" defTabSz="914400" eaLnBrk="0" hangingPunct="0">
              <a:defRPr/>
            </a:pPr>
            <a:r>
              <a:rPr lang="pt-BR" sz="1000" dirty="0">
                <a:solidFill>
                  <a:srgbClr val="4A4D55"/>
                </a:solidFill>
                <a:ea typeface="+mn-ea"/>
                <a:cs typeface="+mn-cs"/>
              </a:rPr>
              <a:t>Base : </a:t>
            </a:r>
            <a:r>
              <a:rPr lang="pt-BR" sz="1000" dirty="0" smtClean="0">
                <a:solidFill>
                  <a:srgbClr val="4A4D55"/>
                </a:solidFill>
                <a:ea typeface="+mn-ea"/>
                <a:cs typeface="+mn-cs"/>
              </a:rPr>
              <a:t>riceve ADV cartaceo (n=1353)</a:t>
            </a:r>
            <a:r>
              <a:rPr lang="en-GB" sz="1000" dirty="0" smtClean="0">
                <a:solidFill>
                  <a:srgbClr val="4A4D55"/>
                </a:solidFill>
                <a:ea typeface="+mn-ea"/>
                <a:cs typeface="+mn-cs"/>
              </a:rPr>
              <a:t> </a:t>
            </a:r>
            <a:endParaRPr lang="en-GB" sz="1000" dirty="0">
              <a:solidFill>
                <a:srgbClr val="4A4D55"/>
              </a:solidFill>
              <a:ea typeface="+mn-ea"/>
              <a:cs typeface="+mn-cs"/>
            </a:endParaRP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761626739"/>
              </p:ext>
            </p:extLst>
          </p:nvPr>
        </p:nvGraphicFramePr>
        <p:xfrm>
          <a:off x="457200" y="1459248"/>
          <a:ext cx="8458200" cy="4810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239000" y="5925979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 smtClean="0"/>
              <a:t>* Base contenuta: &lt;70</a:t>
            </a:r>
            <a:endParaRPr lang="en-US" sz="1000" i="1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5344" y="937643"/>
            <a:ext cx="663456" cy="689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838200" y="1469408"/>
            <a:ext cx="1219200" cy="381000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362200" y="1469408"/>
            <a:ext cx="5734050" cy="381000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234" name="Picture 2" descr="http://m.ruvr.ru/data/567/179/1234/Attenzione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3327" y="640325"/>
            <a:ext cx="949673" cy="914400"/>
          </a:xfrm>
          <a:prstGeom prst="rect">
            <a:avLst/>
          </a:prstGeom>
          <a:noFill/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33400" y="6324600"/>
            <a:ext cx="86582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sz="1000" i="1" dirty="0">
                <a:latin typeface="+mn-lt"/>
              </a:rPr>
              <a:t>D8.</a:t>
            </a:r>
            <a:r>
              <a:rPr lang="it-IT" sz="1000" dirty="0">
                <a:latin typeface="+mn-lt"/>
              </a:rPr>
              <a:t>	</a:t>
            </a:r>
            <a:r>
              <a:rPr lang="it-IT" sz="1000" dirty="0" smtClean="0">
                <a:latin typeface="+mn-lt"/>
              </a:rPr>
              <a:t> In </a:t>
            </a:r>
            <a:r>
              <a:rPr lang="it-IT" sz="1000" dirty="0">
                <a:latin typeface="+mn-lt"/>
              </a:rPr>
              <a:t>base al materiale pubblicitario/promozionale che riceve di solito, qual è il suo comportamento abituale? </a:t>
            </a:r>
            <a:r>
              <a:rPr lang="it-IT" sz="1000" i="1" dirty="0" smtClean="0">
                <a:latin typeface="+mn-lt"/>
              </a:rPr>
              <a:t>(Valori %; risposta </a:t>
            </a:r>
            <a:r>
              <a:rPr lang="it-IT" sz="1000" i="1" dirty="0">
                <a:latin typeface="+mn-lt"/>
              </a:rPr>
              <a:t>singola per riga)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idx="17"/>
          </p:nvPr>
        </p:nvSpPr>
        <p:spPr>
          <a:xfrm>
            <a:off x="247426" y="6248400"/>
            <a:ext cx="2891063" cy="447458"/>
          </a:xfrm>
        </p:spPr>
        <p:txBody>
          <a:bodyPr/>
          <a:lstStyle/>
          <a:p>
            <a:r>
              <a:rPr lang="en-US" dirty="0" smtClean="0"/>
              <a:t>Milano, 12 </a:t>
            </a:r>
            <a:r>
              <a:rPr lang="en-US" dirty="0" err="1" smtClean="0"/>
              <a:t>Giugno</a:t>
            </a:r>
            <a:r>
              <a:rPr lang="en-US" dirty="0" smtClean="0"/>
              <a:t> 2013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46888" y="3733800"/>
            <a:ext cx="6915912" cy="1310218"/>
          </a:xfrm>
        </p:spPr>
        <p:txBody>
          <a:bodyPr/>
          <a:lstStyle/>
          <a:p>
            <a:r>
              <a:rPr lang="en-US" sz="4000" dirty="0" smtClean="0"/>
              <a:t>La </a:t>
            </a:r>
            <a:r>
              <a:rPr lang="en-US" sz="4000" dirty="0" err="1" smtClean="0"/>
              <a:t>distribuzione</a:t>
            </a:r>
            <a:r>
              <a:rPr lang="en-US" sz="4000" dirty="0" smtClean="0"/>
              <a:t> door to door </a:t>
            </a:r>
            <a:r>
              <a:rPr lang="en-US" sz="4000" dirty="0" err="1" smtClean="0"/>
              <a:t>nella</a:t>
            </a:r>
            <a:r>
              <a:rPr lang="en-US" sz="4000" dirty="0" smtClean="0"/>
              <a:t> </a:t>
            </a:r>
            <a:r>
              <a:rPr lang="en-US" sz="4000" dirty="0" err="1" smtClean="0"/>
              <a:t>percezione</a:t>
            </a:r>
            <a:r>
              <a:rPr lang="en-US" sz="4000" dirty="0" smtClean="0"/>
              <a:t> del </a:t>
            </a:r>
            <a:r>
              <a:rPr lang="en-US" sz="4000" dirty="0" err="1" smtClean="0"/>
              <a:t>consumatore</a:t>
            </a:r>
            <a:endParaRPr lang="en-US" sz="4000" dirty="0"/>
          </a:p>
        </p:txBody>
      </p:sp>
      <p:pic>
        <p:nvPicPr>
          <p:cNvPr id="92162" name="Picture 2" descr="http://www.anad.it/images/listings/08a69a8f-1321390420-d_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183160"/>
            <a:ext cx="1152525" cy="1217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7360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753466"/>
            <a:ext cx="838200" cy="84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731193"/>
            <a:ext cx="8066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2362200" y="1521768"/>
            <a:ext cx="5734050" cy="381000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38200" y="1521768"/>
            <a:ext cx="1219200" cy="381000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8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7086600" cy="381000"/>
          </a:xfrm>
        </p:spPr>
        <p:txBody>
          <a:bodyPr/>
          <a:lstStyle/>
          <a:p>
            <a:pPr eaLnBrk="1" hangingPunct="1"/>
            <a:r>
              <a:rPr lang="en-US" sz="2000" cap="none" dirty="0" err="1" smtClean="0"/>
              <a:t>Interesse</a:t>
            </a:r>
            <a:r>
              <a:rPr lang="en-US" sz="2000" cap="none" dirty="0" smtClean="0"/>
              <a:t> verso ADV </a:t>
            </a:r>
            <a:r>
              <a:rPr lang="en-US" sz="2000" cap="none" dirty="0" err="1" smtClean="0"/>
              <a:t>cartaceo</a:t>
            </a:r>
            <a:r>
              <a:rPr lang="en-US" sz="2000" cap="none" dirty="0" smtClean="0"/>
              <a:t> – </a:t>
            </a:r>
            <a:r>
              <a:rPr lang="en-US" sz="2000" cap="none" dirty="0" err="1" smtClean="0"/>
              <a:t>aggregazioni</a:t>
            </a:r>
            <a:r>
              <a:rPr lang="en-US" sz="2000" cap="none" dirty="0" smtClean="0"/>
              <a:t> e </a:t>
            </a:r>
            <a:r>
              <a:rPr lang="en-US" sz="2000" cap="none" dirty="0" err="1" smtClean="0"/>
              <a:t>profili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dominanti</a:t>
            </a:r>
            <a:endParaRPr lang="en-US" sz="2000" cap="none" dirty="0" smtClean="0">
              <a:ea typeface="굴림" pitchFamily="34" charset="-127"/>
            </a:endParaRPr>
          </a:p>
        </p:txBody>
      </p:sp>
      <p:sp>
        <p:nvSpPr>
          <p:cNvPr id="10255" name="Rectangle 63"/>
          <p:cNvSpPr>
            <a:spLocks noChangeArrowheads="1"/>
          </p:cNvSpPr>
          <p:nvPr/>
        </p:nvSpPr>
        <p:spPr bwMode="auto">
          <a:xfrm>
            <a:off x="3477799" y="6400800"/>
            <a:ext cx="2541587" cy="2460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8D6E00"/>
            </a:prstShdw>
          </a:effectLst>
          <a:extLst/>
        </p:spPr>
        <p:txBody>
          <a:bodyPr>
            <a:spAutoFit/>
          </a:bodyPr>
          <a:lstStyle/>
          <a:p>
            <a:pPr algn="ctr" defTabSz="914400" eaLnBrk="0" hangingPunct="0">
              <a:defRPr/>
            </a:pPr>
            <a:r>
              <a:rPr lang="pt-BR" sz="1000" dirty="0">
                <a:solidFill>
                  <a:srgbClr val="4A4D55"/>
                </a:solidFill>
                <a:ea typeface="+mn-ea"/>
                <a:cs typeface="+mn-cs"/>
              </a:rPr>
              <a:t>Base : </a:t>
            </a:r>
            <a:r>
              <a:rPr lang="pt-BR" sz="1000" dirty="0" smtClean="0">
                <a:solidFill>
                  <a:srgbClr val="4A4D55"/>
                </a:solidFill>
                <a:ea typeface="+mn-ea"/>
                <a:cs typeface="+mn-cs"/>
              </a:rPr>
              <a:t>riceve ADV cartaceo (n=1353)</a:t>
            </a:r>
            <a:r>
              <a:rPr lang="en-GB" sz="1000" dirty="0" smtClean="0">
                <a:solidFill>
                  <a:srgbClr val="4A4D55"/>
                </a:solidFill>
                <a:ea typeface="+mn-ea"/>
                <a:cs typeface="+mn-cs"/>
              </a:rPr>
              <a:t> </a:t>
            </a:r>
            <a:endParaRPr lang="en-GB" sz="1000" dirty="0">
              <a:solidFill>
                <a:srgbClr val="4A4D55"/>
              </a:solidFill>
              <a:ea typeface="+mn-ea"/>
              <a:cs typeface="+mn-cs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81000" y="1674168"/>
            <a:ext cx="46513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14400" fontAlgn="ctr">
              <a:spcBef>
                <a:spcPct val="50000"/>
              </a:spcBef>
            </a:pPr>
            <a:r>
              <a:rPr lang="it-IT" sz="800" b="1" dirty="0">
                <a:solidFill>
                  <a:srgbClr val="4A4D55"/>
                </a:solidFill>
                <a:ea typeface="DotumChe" pitchFamily="49" charset="-127"/>
              </a:rPr>
              <a:t>Valori %</a:t>
            </a:r>
            <a:endParaRPr lang="en-US" sz="800" b="1" dirty="0">
              <a:solidFill>
                <a:srgbClr val="4A4D55"/>
              </a:solidFill>
              <a:ea typeface="DotumChe" pitchFamily="49" charset="-127"/>
            </a:endParaRP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056630782"/>
              </p:ext>
            </p:extLst>
          </p:nvPr>
        </p:nvGraphicFramePr>
        <p:xfrm>
          <a:off x="457200" y="1437640"/>
          <a:ext cx="8458200" cy="4810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239000" y="57150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 smtClean="0"/>
              <a:t>* Base contenuta: &lt;70</a:t>
            </a:r>
            <a:endParaRPr lang="en-US" sz="10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3392017"/>
            <a:ext cx="1600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smtClean="0">
                <a:solidFill>
                  <a:srgbClr val="FF0000"/>
                </a:solidFill>
              </a:rPr>
              <a:t>+</a:t>
            </a:r>
            <a:r>
              <a:rPr lang="it-IT" sz="900" b="1" dirty="0" smtClean="0">
                <a:solidFill>
                  <a:schemeClr val="bg2"/>
                </a:solidFill>
              </a:rPr>
              <a:t> 25-34 anni</a:t>
            </a:r>
          </a:p>
          <a:p>
            <a:r>
              <a:rPr lang="it-IT" sz="900" b="1" dirty="0" smtClean="0">
                <a:solidFill>
                  <a:srgbClr val="FF0000"/>
                </a:solidFill>
              </a:rPr>
              <a:t>+</a:t>
            </a:r>
            <a:r>
              <a:rPr lang="it-IT" sz="900" b="1" dirty="0" smtClean="0">
                <a:solidFill>
                  <a:schemeClr val="bg2"/>
                </a:solidFill>
              </a:rPr>
              <a:t> condominio </a:t>
            </a:r>
          </a:p>
          <a:p>
            <a:r>
              <a:rPr lang="it-IT" sz="900" b="1" dirty="0" smtClean="0">
                <a:solidFill>
                  <a:srgbClr val="FF0000"/>
                </a:solidFill>
              </a:rPr>
              <a:t>+</a:t>
            </a:r>
            <a:r>
              <a:rPr lang="it-IT" sz="900" b="1" dirty="0" smtClean="0">
                <a:solidFill>
                  <a:schemeClr val="bg2"/>
                </a:solidFill>
              </a:rPr>
              <a:t> famiglie con figli  &lt;6 anni</a:t>
            </a:r>
            <a:endParaRPr lang="en-US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2057400" y="3850984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smtClean="0">
                <a:solidFill>
                  <a:srgbClr val="FF0000"/>
                </a:solidFill>
              </a:rPr>
              <a:t>+</a:t>
            </a:r>
            <a:r>
              <a:rPr lang="it-IT" sz="900" b="1" dirty="0" smtClean="0">
                <a:solidFill>
                  <a:srgbClr val="707276"/>
                </a:solidFill>
              </a:rPr>
              <a:t> Uomo</a:t>
            </a:r>
          </a:p>
          <a:p>
            <a:r>
              <a:rPr lang="it-IT" sz="900" b="1" dirty="0" smtClean="0">
                <a:solidFill>
                  <a:srgbClr val="FF0000"/>
                </a:solidFill>
              </a:rPr>
              <a:t>+</a:t>
            </a:r>
            <a:r>
              <a:rPr lang="it-IT" sz="900" b="1" dirty="0" smtClean="0">
                <a:solidFill>
                  <a:srgbClr val="707276"/>
                </a:solidFill>
              </a:rPr>
              <a:t> 25-44 anni</a:t>
            </a:r>
          </a:p>
          <a:p>
            <a:r>
              <a:rPr lang="it-IT" sz="900" b="1" dirty="0" smtClean="0">
                <a:solidFill>
                  <a:srgbClr val="FF0000"/>
                </a:solidFill>
              </a:rPr>
              <a:t>+</a:t>
            </a:r>
            <a:r>
              <a:rPr lang="it-IT" sz="900" b="1" dirty="0" smtClean="0">
                <a:solidFill>
                  <a:srgbClr val="707276"/>
                </a:solidFill>
              </a:rPr>
              <a:t> Sud </a:t>
            </a:r>
          </a:p>
          <a:p>
            <a:r>
              <a:rPr lang="it-IT" sz="900" b="1" dirty="0" smtClean="0">
                <a:solidFill>
                  <a:srgbClr val="FF0000"/>
                </a:solidFill>
              </a:rPr>
              <a:t>+</a:t>
            </a:r>
            <a:r>
              <a:rPr lang="it-IT" sz="900" b="1" dirty="0" smtClean="0">
                <a:solidFill>
                  <a:srgbClr val="707276"/>
                </a:solidFill>
              </a:rPr>
              <a:t> famiglie con figli &gt;6 anni</a:t>
            </a:r>
            <a:endParaRPr lang="en-US" sz="900" b="1" dirty="0" smtClean="0">
              <a:solidFill>
                <a:srgbClr val="70727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6200" y="4160501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smtClean="0">
                <a:solidFill>
                  <a:srgbClr val="FF0000"/>
                </a:solidFill>
              </a:rPr>
              <a:t>+</a:t>
            </a:r>
            <a:r>
              <a:rPr lang="it-IT" sz="900" b="1" dirty="0" smtClean="0">
                <a:solidFill>
                  <a:srgbClr val="707276"/>
                </a:solidFill>
              </a:rPr>
              <a:t> Uomo</a:t>
            </a:r>
          </a:p>
          <a:p>
            <a:r>
              <a:rPr lang="it-IT" sz="900" b="1" dirty="0" smtClean="0">
                <a:solidFill>
                  <a:srgbClr val="FF0000"/>
                </a:solidFill>
              </a:rPr>
              <a:t>+</a:t>
            </a:r>
            <a:r>
              <a:rPr lang="it-IT" sz="900" b="1" dirty="0" smtClean="0">
                <a:solidFill>
                  <a:srgbClr val="707276"/>
                </a:solidFill>
              </a:rPr>
              <a:t> 25-44 anni</a:t>
            </a:r>
          </a:p>
          <a:p>
            <a:r>
              <a:rPr lang="it-IT" sz="900" b="1" dirty="0" smtClean="0">
                <a:solidFill>
                  <a:srgbClr val="FF0000"/>
                </a:solidFill>
              </a:rPr>
              <a:t>+ </a:t>
            </a:r>
            <a:r>
              <a:rPr lang="it-IT" sz="900" b="1" dirty="0" smtClean="0">
                <a:solidFill>
                  <a:srgbClr val="707276"/>
                </a:solidFill>
              </a:rPr>
              <a:t>Condominio</a:t>
            </a:r>
          </a:p>
          <a:p>
            <a:r>
              <a:rPr lang="it-IT" sz="900" b="1" dirty="0" smtClean="0">
                <a:solidFill>
                  <a:srgbClr val="FF0000"/>
                </a:solidFill>
              </a:rPr>
              <a:t>+</a:t>
            </a:r>
            <a:r>
              <a:rPr lang="it-IT" sz="900" b="1" dirty="0" smtClean="0">
                <a:solidFill>
                  <a:srgbClr val="707276"/>
                </a:solidFill>
              </a:rPr>
              <a:t> famiglie con figli &lt;6 anni</a:t>
            </a:r>
            <a:endParaRPr lang="en-US" sz="900" b="1" dirty="0" smtClean="0">
              <a:solidFill>
                <a:srgbClr val="70727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2514600"/>
            <a:ext cx="2133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smtClean="0">
                <a:solidFill>
                  <a:srgbClr val="FF0000"/>
                </a:solidFill>
              </a:rPr>
              <a:t>+</a:t>
            </a:r>
            <a:r>
              <a:rPr lang="it-IT" sz="900" b="1" dirty="0" smtClean="0">
                <a:solidFill>
                  <a:srgbClr val="707276"/>
                </a:solidFill>
              </a:rPr>
              <a:t> 55-74 anni</a:t>
            </a:r>
          </a:p>
          <a:p>
            <a:r>
              <a:rPr lang="it-IT" sz="900" b="1" dirty="0" smtClean="0">
                <a:solidFill>
                  <a:srgbClr val="FF0000"/>
                </a:solidFill>
              </a:rPr>
              <a:t>+ </a:t>
            </a:r>
            <a:r>
              <a:rPr lang="it-IT" sz="900" b="1" dirty="0" smtClean="0">
                <a:solidFill>
                  <a:srgbClr val="707276"/>
                </a:solidFill>
              </a:rPr>
              <a:t>Nord Est</a:t>
            </a:r>
          </a:p>
          <a:p>
            <a:r>
              <a:rPr lang="it-IT" sz="900" b="1" dirty="0" smtClean="0">
                <a:solidFill>
                  <a:srgbClr val="FF0000"/>
                </a:solidFill>
              </a:rPr>
              <a:t>+ </a:t>
            </a:r>
            <a:r>
              <a:rPr lang="it-IT" sz="900" b="1" dirty="0" smtClean="0"/>
              <a:t>Villa</a:t>
            </a:r>
            <a:endParaRPr lang="it-IT" sz="900" b="1" dirty="0" smtClean="0">
              <a:solidFill>
                <a:srgbClr val="707276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86200" y="2423024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smtClean="0">
                <a:solidFill>
                  <a:srgbClr val="FF0000"/>
                </a:solidFill>
              </a:rPr>
              <a:t>+ </a:t>
            </a:r>
            <a:r>
              <a:rPr lang="it-IT" sz="900" b="1" dirty="0" smtClean="0"/>
              <a:t>Donna</a:t>
            </a:r>
          </a:p>
          <a:p>
            <a:r>
              <a:rPr lang="it-IT" sz="900" b="1" dirty="0" smtClean="0">
                <a:solidFill>
                  <a:srgbClr val="FF0000"/>
                </a:solidFill>
              </a:rPr>
              <a:t>+</a:t>
            </a:r>
            <a:r>
              <a:rPr lang="it-IT" sz="900" b="1" dirty="0" smtClean="0">
                <a:solidFill>
                  <a:srgbClr val="707276"/>
                </a:solidFill>
              </a:rPr>
              <a:t> 55-74 anni</a:t>
            </a:r>
          </a:p>
          <a:p>
            <a:r>
              <a:rPr lang="it-IT" sz="900" b="1" dirty="0" smtClean="0">
                <a:solidFill>
                  <a:srgbClr val="FF0000"/>
                </a:solidFill>
              </a:rPr>
              <a:t>+ </a:t>
            </a:r>
            <a:r>
              <a:rPr lang="it-IT" sz="900" b="1" dirty="0" smtClean="0">
                <a:solidFill>
                  <a:srgbClr val="707276"/>
                </a:solidFill>
              </a:rPr>
              <a:t>Nord Est</a:t>
            </a:r>
          </a:p>
          <a:p>
            <a:r>
              <a:rPr lang="it-IT" sz="900" b="1" dirty="0" smtClean="0">
                <a:solidFill>
                  <a:srgbClr val="FF0000"/>
                </a:solidFill>
              </a:rPr>
              <a:t>+</a:t>
            </a:r>
            <a:r>
              <a:rPr lang="it-IT" sz="900" b="1" dirty="0" smtClean="0">
                <a:solidFill>
                  <a:srgbClr val="707276"/>
                </a:solidFill>
              </a:rPr>
              <a:t> Villa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09800" y="2561524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smtClean="0">
                <a:solidFill>
                  <a:srgbClr val="FF0000"/>
                </a:solidFill>
              </a:rPr>
              <a:t>+</a:t>
            </a:r>
            <a:r>
              <a:rPr lang="it-IT" sz="900" b="1" dirty="0" smtClean="0">
                <a:solidFill>
                  <a:srgbClr val="707276"/>
                </a:solidFill>
              </a:rPr>
              <a:t> 55-74 anni</a:t>
            </a:r>
          </a:p>
          <a:p>
            <a:r>
              <a:rPr lang="it-IT" sz="900" b="1" dirty="0" smtClean="0">
                <a:solidFill>
                  <a:srgbClr val="FF0000"/>
                </a:solidFill>
              </a:rPr>
              <a:t>+ </a:t>
            </a:r>
            <a:r>
              <a:rPr lang="it-IT" sz="900" b="1" dirty="0" smtClean="0">
                <a:solidFill>
                  <a:srgbClr val="707276"/>
                </a:solidFill>
              </a:rPr>
              <a:t>Nord Est/Centro</a:t>
            </a:r>
          </a:p>
        </p:txBody>
      </p:sp>
      <p:pic>
        <p:nvPicPr>
          <p:cNvPr id="26" name="Picture 2" descr="http://m.ruvr.ru/data/567/179/1234/Attenzione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6163" y="304801"/>
            <a:ext cx="949673" cy="914400"/>
          </a:xfrm>
          <a:prstGeom prst="rect">
            <a:avLst/>
          </a:prstGeom>
          <a:noFill/>
        </p:spPr>
      </p:pic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533400" y="6172200"/>
            <a:ext cx="86582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sz="1000" i="1" dirty="0">
                <a:latin typeface="+mn-lt"/>
              </a:rPr>
              <a:t>D8.</a:t>
            </a:r>
            <a:r>
              <a:rPr lang="it-IT" sz="1000" dirty="0">
                <a:latin typeface="+mn-lt"/>
              </a:rPr>
              <a:t>	</a:t>
            </a:r>
            <a:r>
              <a:rPr lang="it-IT" sz="1000" dirty="0" smtClean="0">
                <a:latin typeface="+mn-lt"/>
              </a:rPr>
              <a:t> In </a:t>
            </a:r>
            <a:r>
              <a:rPr lang="it-IT" sz="1000" dirty="0">
                <a:latin typeface="+mn-lt"/>
              </a:rPr>
              <a:t>base al materiale pubblicitario/promozionale che riceve di solito, qual è il suo comportamento abituale? </a:t>
            </a:r>
            <a:r>
              <a:rPr lang="it-IT" sz="1000" i="1" dirty="0">
                <a:latin typeface="+mn-lt"/>
              </a:rPr>
              <a:t>(risposta singola per riga)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609600" y="6324600"/>
            <a:ext cx="8658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sz="1000" i="1" dirty="0">
                <a:latin typeface="+mn-lt"/>
              </a:rPr>
              <a:t>D8.</a:t>
            </a:r>
            <a:r>
              <a:rPr lang="it-IT" sz="1000" dirty="0">
                <a:latin typeface="+mn-lt"/>
              </a:rPr>
              <a:t>	</a:t>
            </a:r>
            <a:r>
              <a:rPr lang="it-IT" sz="1000" dirty="0" smtClean="0">
                <a:latin typeface="+mn-lt"/>
              </a:rPr>
              <a:t> In </a:t>
            </a:r>
            <a:r>
              <a:rPr lang="it-IT" sz="1000" dirty="0">
                <a:latin typeface="+mn-lt"/>
              </a:rPr>
              <a:t>base al materiale pubblicitario/promozionale che riceve di solito, qual è il suo comportamento abituale? </a:t>
            </a:r>
            <a:r>
              <a:rPr lang="it-IT" sz="1000" i="1" dirty="0" smtClean="0">
                <a:latin typeface="+mn-lt"/>
              </a:rPr>
              <a:t>(Valori%; risposta </a:t>
            </a:r>
            <a:r>
              <a:rPr lang="it-IT" sz="1000" i="1" dirty="0">
                <a:latin typeface="+mn-lt"/>
              </a:rPr>
              <a:t>singola per riga</a:t>
            </a:r>
            <a:r>
              <a:rPr lang="it-IT" sz="1000" i="1" dirty="0" smtClean="0">
                <a:latin typeface="+mn-lt"/>
              </a:rPr>
              <a:t>)</a:t>
            </a:r>
          </a:p>
          <a:p>
            <a:pPr algn="ctr" eaLnBrk="1" hangingPunct="1"/>
            <a:r>
              <a:rPr lang="it-IT" sz="1000" i="1" dirty="0" smtClean="0">
                <a:latin typeface="+mn-lt"/>
              </a:rPr>
              <a:t>D9. </a:t>
            </a:r>
            <a:r>
              <a:rPr lang="it-IT" sz="1000" dirty="0" smtClean="0">
                <a:latin typeface="+mn-lt"/>
              </a:rPr>
              <a:t>Per </a:t>
            </a:r>
            <a:r>
              <a:rPr lang="it-IT" sz="1000" dirty="0">
                <a:latin typeface="+mn-lt"/>
              </a:rPr>
              <a:t>quanto tempo conserva il materiale pubblicitario/promozionale che porta in casa? </a:t>
            </a:r>
            <a:r>
              <a:rPr lang="it-IT" sz="1000" i="1" dirty="0" smtClean="0">
                <a:latin typeface="+mn-lt"/>
              </a:rPr>
              <a:t>(Valori %; risposta </a:t>
            </a:r>
            <a:r>
              <a:rPr lang="it-IT" sz="1000" i="1" dirty="0">
                <a:latin typeface="+mn-lt"/>
              </a:rPr>
              <a:t>singola per riga)</a:t>
            </a:r>
          </a:p>
        </p:txBody>
      </p:sp>
      <p:pic>
        <p:nvPicPr>
          <p:cNvPr id="134146" name="Picture 2" descr="http://beassicuratore.it/files/2009/07/casetta-disegno-300x2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0500" y="228600"/>
            <a:ext cx="1295400" cy="1014731"/>
          </a:xfrm>
          <a:prstGeom prst="rect">
            <a:avLst/>
          </a:prstGeom>
          <a:noFill/>
        </p:spPr>
      </p:pic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408247103"/>
              </p:ext>
            </p:extLst>
          </p:nvPr>
        </p:nvGraphicFramePr>
        <p:xfrm>
          <a:off x="457200" y="-838200"/>
          <a:ext cx="8458200" cy="4810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469101" y="1219944"/>
            <a:ext cx="2971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1"/>
                </a:solidFill>
              </a:rPr>
              <a:t>Conserva ADV cartaceo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458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7620000" cy="916940"/>
          </a:xfrm>
        </p:spPr>
        <p:txBody>
          <a:bodyPr/>
          <a:lstStyle/>
          <a:p>
            <a:pPr eaLnBrk="1" hangingPunct="1"/>
            <a:r>
              <a:rPr lang="en-US" sz="1800" cap="none" dirty="0" err="1" smtClean="0"/>
              <a:t>L’adv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cartaceo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rimane</a:t>
            </a:r>
            <a:r>
              <a:rPr lang="en-US" sz="1800" cap="none" dirty="0" smtClean="0"/>
              <a:t> in casa </a:t>
            </a:r>
            <a:r>
              <a:rPr lang="en-US" sz="1800" u="sng" cap="none" dirty="0" err="1" smtClean="0"/>
              <a:t>poco</a:t>
            </a:r>
            <a:r>
              <a:rPr lang="en-US" sz="1800" u="sng" cap="none" dirty="0" smtClean="0"/>
              <a:t> </a:t>
            </a:r>
            <a:r>
              <a:rPr lang="en-US" sz="1800" u="sng" cap="none" dirty="0" err="1" smtClean="0"/>
              <a:t>più</a:t>
            </a:r>
            <a:r>
              <a:rPr lang="en-US" sz="1800" u="sng" cap="none" dirty="0" smtClean="0"/>
              <a:t> di </a:t>
            </a:r>
            <a:r>
              <a:rPr lang="en-US" sz="1800" u="sng" cap="none" dirty="0" err="1" smtClean="0"/>
              <a:t>una</a:t>
            </a:r>
            <a:r>
              <a:rPr lang="en-US" sz="1800" u="sng" cap="none" dirty="0" smtClean="0"/>
              <a:t> </a:t>
            </a:r>
            <a:r>
              <a:rPr lang="en-US" sz="1800" u="sng" cap="none" dirty="0" err="1" smtClean="0"/>
              <a:t>settimana</a:t>
            </a:r>
            <a:r>
              <a:rPr lang="en-US" sz="1800" cap="none" dirty="0" smtClean="0"/>
              <a:t>. Si </a:t>
            </a:r>
            <a:r>
              <a:rPr lang="en-US" sz="1800" cap="none" dirty="0" err="1" smtClean="0"/>
              <a:t>rileva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una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maggiore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permanenza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tra</a:t>
            </a:r>
            <a:r>
              <a:rPr lang="en-US" sz="1800" cap="none" dirty="0" smtClean="0"/>
              <a:t> le </a:t>
            </a:r>
            <a:r>
              <a:rPr lang="en-US" sz="1800" cap="none" dirty="0" err="1" smtClean="0"/>
              <a:t>mura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domestiche</a:t>
            </a:r>
            <a:r>
              <a:rPr lang="en-US" sz="1800" cap="none" dirty="0" smtClean="0"/>
              <a:t> per </a:t>
            </a:r>
            <a:r>
              <a:rPr lang="en-US" sz="1800" cap="none" dirty="0" err="1" smtClean="0"/>
              <a:t>l’adv</a:t>
            </a:r>
            <a:r>
              <a:rPr lang="en-US" sz="1800" cap="none" dirty="0" smtClean="0"/>
              <a:t> del </a:t>
            </a:r>
            <a:r>
              <a:rPr lang="en-US" sz="1800" cap="none" dirty="0" err="1" smtClean="0"/>
              <a:t>settore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alimentare</a:t>
            </a:r>
            <a:r>
              <a:rPr lang="en-US" sz="1800" cap="none" dirty="0" smtClean="0"/>
              <a:t> e </a:t>
            </a:r>
            <a:r>
              <a:rPr lang="en-US" sz="1800" cap="none" dirty="0" err="1" smtClean="0"/>
              <a:t>dei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negozi</a:t>
            </a:r>
            <a:r>
              <a:rPr lang="en-US" sz="1800" cap="none" dirty="0" smtClean="0"/>
              <a:t> di </a:t>
            </a:r>
            <a:r>
              <a:rPr lang="en-US" sz="1800" cap="none" dirty="0" err="1" smtClean="0"/>
              <a:t>elettronica</a:t>
            </a:r>
            <a:r>
              <a:rPr lang="en-US" sz="1800" cap="none" dirty="0" smtClean="0"/>
              <a:t> e </a:t>
            </a:r>
            <a:r>
              <a:rPr lang="en-US" sz="1800" cap="none" dirty="0" err="1" smtClean="0"/>
              <a:t>arredamento</a:t>
            </a:r>
            <a:r>
              <a:rPr lang="en-US" sz="1800" cap="none" dirty="0" smtClean="0"/>
              <a:t>.</a:t>
            </a:r>
            <a:endParaRPr lang="en-US" sz="1800" cap="none" dirty="0" smtClean="0">
              <a:ea typeface="굴림" pitchFamily="34" charset="-127"/>
            </a:endParaRPr>
          </a:p>
        </p:txBody>
      </p:sp>
      <p:sp>
        <p:nvSpPr>
          <p:cNvPr id="10255" name="Rectangle 63"/>
          <p:cNvSpPr>
            <a:spLocks noChangeArrowheads="1"/>
          </p:cNvSpPr>
          <p:nvPr/>
        </p:nvSpPr>
        <p:spPr bwMode="auto">
          <a:xfrm>
            <a:off x="3570288" y="6629400"/>
            <a:ext cx="2541587" cy="2460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8D6E00"/>
            </a:prstShdw>
          </a:effectLst>
          <a:extLst/>
        </p:spPr>
        <p:txBody>
          <a:bodyPr>
            <a:spAutoFit/>
          </a:bodyPr>
          <a:lstStyle/>
          <a:p>
            <a:pPr algn="ctr" defTabSz="914400" eaLnBrk="0" hangingPunct="0">
              <a:defRPr/>
            </a:pPr>
            <a:r>
              <a:rPr lang="pt-BR" sz="1000" dirty="0">
                <a:solidFill>
                  <a:srgbClr val="4A4D55"/>
                </a:solidFill>
                <a:ea typeface="+mn-ea"/>
                <a:cs typeface="+mn-cs"/>
              </a:rPr>
              <a:t>Base : </a:t>
            </a:r>
            <a:r>
              <a:rPr lang="pt-BR" sz="1000" dirty="0" smtClean="0">
                <a:solidFill>
                  <a:srgbClr val="4A4D55"/>
                </a:solidFill>
                <a:ea typeface="+mn-ea"/>
                <a:cs typeface="+mn-cs"/>
              </a:rPr>
              <a:t>riceve ADV cartaceo (n=1353)</a:t>
            </a:r>
            <a:r>
              <a:rPr lang="en-GB" sz="1000" dirty="0" smtClean="0">
                <a:solidFill>
                  <a:srgbClr val="4A4D55"/>
                </a:solidFill>
                <a:ea typeface="+mn-ea"/>
                <a:cs typeface="+mn-cs"/>
              </a:rPr>
              <a:t> </a:t>
            </a:r>
            <a:endParaRPr lang="en-GB" sz="1000" dirty="0">
              <a:solidFill>
                <a:srgbClr val="4A4D55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96200" y="6189835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i="1" dirty="0" smtClean="0"/>
              <a:t>* Base contenuta: &lt;70</a:t>
            </a:r>
            <a:endParaRPr lang="en-US" sz="1000" i="1" dirty="0"/>
          </a:p>
        </p:txBody>
      </p:sp>
      <p:graphicFrame>
        <p:nvGraphicFramePr>
          <p:cNvPr id="26" name="Chart 25"/>
          <p:cNvGraphicFramePr/>
          <p:nvPr>
            <p:extLst>
              <p:ext uri="{D42A27DB-BD31-4B8C-83A1-F6EECF244321}">
                <p14:modId xmlns:p14="http://schemas.microsoft.com/office/powerpoint/2010/main" val="1282124117"/>
              </p:ext>
            </p:extLst>
          </p:nvPr>
        </p:nvGraphicFramePr>
        <p:xfrm>
          <a:off x="457200" y="3347112"/>
          <a:ext cx="84582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460521"/>
              </p:ext>
            </p:extLst>
          </p:nvPr>
        </p:nvGraphicFramePr>
        <p:xfrm>
          <a:off x="-381000" y="3124200"/>
          <a:ext cx="85344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  <a:gridCol w="12954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200" i="1" dirty="0" smtClean="0"/>
                        <a:t>                  Media             </a:t>
                      </a:r>
                      <a:br>
                        <a:rPr lang="it-IT" sz="1200" i="1" dirty="0" smtClean="0"/>
                      </a:br>
                      <a:r>
                        <a:rPr lang="it-IT" sz="1200" i="1" dirty="0" smtClean="0"/>
                        <a:t>                 in giorni</a:t>
                      </a:r>
                      <a:endParaRPr lang="en-US" sz="12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 smtClean="0">
                          <a:solidFill>
                            <a:schemeClr val="bg2"/>
                          </a:solidFill>
                          <a:latin typeface="Calibri"/>
                        </a:rPr>
                        <a:t>        7,7</a:t>
                      </a:r>
                      <a:endParaRPr lang="en-US" sz="1200" b="0" i="1" u="none" strike="noStrike" dirty="0">
                        <a:solidFill>
                          <a:schemeClr val="bg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 smtClean="0">
                          <a:solidFill>
                            <a:schemeClr val="bg2"/>
                          </a:solidFill>
                          <a:latin typeface="Calibri"/>
                        </a:rPr>
                        <a:t>          7,7</a:t>
                      </a:r>
                      <a:endParaRPr lang="en-US" sz="1200" b="0" i="1" u="none" strike="noStrike" dirty="0">
                        <a:solidFill>
                          <a:schemeClr val="bg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 smtClean="0">
                          <a:solidFill>
                            <a:schemeClr val="bg2"/>
                          </a:solidFill>
                          <a:latin typeface="Calibri"/>
                        </a:rPr>
                        <a:t>              7,1</a:t>
                      </a:r>
                      <a:endParaRPr lang="en-US" sz="1200" b="0" i="1" u="none" strike="noStrike" dirty="0">
                        <a:solidFill>
                          <a:schemeClr val="bg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 smtClean="0">
                          <a:solidFill>
                            <a:schemeClr val="bg2"/>
                          </a:solidFill>
                          <a:latin typeface="Calibri"/>
                        </a:rPr>
                        <a:t>               6,8</a:t>
                      </a:r>
                      <a:endParaRPr lang="en-US" sz="1200" b="0" i="1" u="none" strike="noStrike" dirty="0">
                        <a:solidFill>
                          <a:schemeClr val="bg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 smtClean="0">
                          <a:solidFill>
                            <a:schemeClr val="bg2"/>
                          </a:solidFill>
                          <a:latin typeface="Calibri"/>
                        </a:rPr>
                        <a:t>                  7,3</a:t>
                      </a:r>
                      <a:endParaRPr lang="en-US" sz="1200" b="0" i="1" u="none" strike="noStrike" dirty="0">
                        <a:solidFill>
                          <a:schemeClr val="bg2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32" name="Picture 2" descr="http://www.publiuno.it/images/volantino-tipografia.jpg"/>
          <p:cNvPicPr>
            <a:picLocks noChangeAspect="1" noChangeArrowheads="1"/>
          </p:cNvPicPr>
          <p:nvPr/>
        </p:nvPicPr>
        <p:blipFill>
          <a:blip r:embed="rId6" cstate="print"/>
          <a:srcRect b="6860"/>
          <a:stretch>
            <a:fillRect/>
          </a:stretch>
        </p:blipFill>
        <p:spPr bwMode="auto">
          <a:xfrm>
            <a:off x="7353300" y="457200"/>
            <a:ext cx="544749" cy="457200"/>
          </a:xfrm>
          <a:prstGeom prst="rect">
            <a:avLst/>
          </a:prstGeom>
          <a:noFill/>
        </p:spPr>
      </p:pic>
      <p:sp>
        <p:nvSpPr>
          <p:cNvPr id="13" name="Rounded Rectangle 12"/>
          <p:cNvSpPr/>
          <p:nvPr/>
        </p:nvSpPr>
        <p:spPr>
          <a:xfrm>
            <a:off x="457210" y="4730161"/>
            <a:ext cx="1447790" cy="60383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b="1" dirty="0">
              <a:solidFill>
                <a:srgbClr val="70727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10" y="4702253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smtClean="0">
                <a:solidFill>
                  <a:srgbClr val="FF0000"/>
                </a:solidFill>
              </a:rPr>
              <a:t>+ </a:t>
            </a:r>
            <a:r>
              <a:rPr lang="it-IT" sz="900" b="1" dirty="0" smtClean="0">
                <a:solidFill>
                  <a:schemeClr val="bg2"/>
                </a:solidFill>
              </a:rPr>
              <a:t>Uomo</a:t>
            </a:r>
          </a:p>
          <a:p>
            <a:r>
              <a:rPr lang="it-IT" sz="900" b="1" dirty="0" smtClean="0">
                <a:solidFill>
                  <a:srgbClr val="FF0000"/>
                </a:solidFill>
              </a:rPr>
              <a:t>+</a:t>
            </a:r>
            <a:r>
              <a:rPr lang="it-IT" sz="900" b="1" dirty="0" smtClean="0">
                <a:solidFill>
                  <a:srgbClr val="707276"/>
                </a:solidFill>
              </a:rPr>
              <a:t> 25-34 anni</a:t>
            </a:r>
          </a:p>
          <a:p>
            <a:r>
              <a:rPr lang="it-IT" sz="900" b="1" dirty="0" smtClean="0">
                <a:solidFill>
                  <a:srgbClr val="FF0000"/>
                </a:solidFill>
              </a:rPr>
              <a:t>+ </a:t>
            </a:r>
            <a:r>
              <a:rPr lang="it-IT" sz="900" b="1" dirty="0" smtClean="0">
                <a:solidFill>
                  <a:srgbClr val="707276"/>
                </a:solidFill>
              </a:rPr>
              <a:t>Centro</a:t>
            </a:r>
          </a:p>
          <a:p>
            <a:r>
              <a:rPr lang="it-IT" sz="900" b="1" dirty="0" smtClean="0">
                <a:solidFill>
                  <a:srgbClr val="FF0000"/>
                </a:solidFill>
              </a:rPr>
              <a:t>+ </a:t>
            </a:r>
            <a:r>
              <a:rPr lang="it-IT" sz="900" b="1" dirty="0" smtClean="0"/>
              <a:t>famiglie con figli &lt;6 anni</a:t>
            </a:r>
            <a:endParaRPr lang="it-IT" sz="900" b="1" dirty="0" smtClean="0">
              <a:solidFill>
                <a:srgbClr val="707276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905250" y="4572001"/>
            <a:ext cx="1352550" cy="609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b="1" dirty="0">
              <a:solidFill>
                <a:srgbClr val="70727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97289" y="4556877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smtClean="0">
                <a:solidFill>
                  <a:srgbClr val="FF0000"/>
                </a:solidFill>
              </a:rPr>
              <a:t>+ </a:t>
            </a:r>
            <a:r>
              <a:rPr lang="it-IT" sz="900" b="1" dirty="0" smtClean="0">
                <a:solidFill>
                  <a:schemeClr val="bg2"/>
                </a:solidFill>
              </a:rPr>
              <a:t>Uomo</a:t>
            </a:r>
          </a:p>
          <a:p>
            <a:r>
              <a:rPr lang="it-IT" sz="900" b="1" dirty="0" smtClean="0">
                <a:solidFill>
                  <a:srgbClr val="FF0000"/>
                </a:solidFill>
              </a:rPr>
              <a:t>+</a:t>
            </a:r>
            <a:r>
              <a:rPr lang="it-IT" sz="900" b="1" dirty="0" smtClean="0">
                <a:solidFill>
                  <a:srgbClr val="707276"/>
                </a:solidFill>
              </a:rPr>
              <a:t> 25-44  e 55-64 anni</a:t>
            </a:r>
          </a:p>
          <a:p>
            <a:r>
              <a:rPr lang="it-IT" sz="900" b="1" dirty="0" smtClean="0">
                <a:solidFill>
                  <a:srgbClr val="FF0000"/>
                </a:solidFill>
              </a:rPr>
              <a:t>+ </a:t>
            </a:r>
            <a:r>
              <a:rPr lang="it-IT" sz="900" b="1" dirty="0" smtClean="0">
                <a:solidFill>
                  <a:schemeClr val="bg2"/>
                </a:solidFill>
              </a:rPr>
              <a:t>Nord Est e </a:t>
            </a:r>
            <a:r>
              <a:rPr lang="it-IT" sz="900" b="1" dirty="0" smtClean="0">
                <a:solidFill>
                  <a:srgbClr val="707276"/>
                </a:solidFill>
              </a:rPr>
              <a:t>Sud</a:t>
            </a:r>
          </a:p>
          <a:p>
            <a:r>
              <a:rPr lang="it-IT" sz="900" b="1" dirty="0" smtClean="0">
                <a:solidFill>
                  <a:srgbClr val="FF0000"/>
                </a:solidFill>
              </a:rPr>
              <a:t>+ </a:t>
            </a:r>
            <a:r>
              <a:rPr lang="it-IT" sz="900" b="1" dirty="0" smtClean="0"/>
              <a:t>famiglie con figli &lt;6 anni</a:t>
            </a:r>
            <a:endParaRPr lang="it-IT" sz="900" b="1" dirty="0" smtClean="0">
              <a:solidFill>
                <a:srgbClr val="707276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5800" y="1143000"/>
            <a:ext cx="8305800" cy="19812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2231621" y="4724400"/>
            <a:ext cx="1447790" cy="60383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b="1" dirty="0">
              <a:solidFill>
                <a:srgbClr val="70727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09800" y="4697104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smtClean="0">
                <a:solidFill>
                  <a:srgbClr val="FF0000"/>
                </a:solidFill>
              </a:rPr>
              <a:t>+ </a:t>
            </a:r>
            <a:r>
              <a:rPr lang="it-IT" sz="900" b="1" dirty="0" smtClean="0">
                <a:solidFill>
                  <a:schemeClr val="bg2"/>
                </a:solidFill>
              </a:rPr>
              <a:t>Uomo</a:t>
            </a:r>
          </a:p>
          <a:p>
            <a:r>
              <a:rPr lang="it-IT" sz="900" b="1" dirty="0" smtClean="0">
                <a:solidFill>
                  <a:srgbClr val="FF0000"/>
                </a:solidFill>
              </a:rPr>
              <a:t>+</a:t>
            </a:r>
            <a:r>
              <a:rPr lang="it-IT" sz="900" b="1" dirty="0" smtClean="0">
                <a:solidFill>
                  <a:srgbClr val="707276"/>
                </a:solidFill>
              </a:rPr>
              <a:t> 25-34 anni</a:t>
            </a:r>
          </a:p>
          <a:p>
            <a:r>
              <a:rPr lang="it-IT" sz="900" b="1" dirty="0" smtClean="0">
                <a:solidFill>
                  <a:srgbClr val="FF0000"/>
                </a:solidFill>
              </a:rPr>
              <a:t>+ </a:t>
            </a:r>
            <a:r>
              <a:rPr lang="it-IT" sz="900" b="1" dirty="0" smtClean="0">
                <a:solidFill>
                  <a:srgbClr val="707276"/>
                </a:solidFill>
              </a:rPr>
              <a:t>Sud</a:t>
            </a:r>
          </a:p>
          <a:p>
            <a:r>
              <a:rPr lang="it-IT" sz="900" b="1" dirty="0" smtClean="0">
                <a:solidFill>
                  <a:srgbClr val="FF0000"/>
                </a:solidFill>
              </a:rPr>
              <a:t>+ </a:t>
            </a:r>
            <a:r>
              <a:rPr lang="it-IT" sz="900" b="1" dirty="0" smtClean="0"/>
              <a:t>famiglie con figli &lt;6 anni</a:t>
            </a:r>
            <a:endParaRPr lang="it-IT" sz="900" b="1" dirty="0" smtClean="0">
              <a:solidFill>
                <a:srgbClr val="707276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31873"/>
            <a:ext cx="838200" cy="84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609600"/>
            <a:ext cx="8066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2362200" y="1400175"/>
            <a:ext cx="5734050" cy="381000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38200" y="1400175"/>
            <a:ext cx="1219200" cy="381000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8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11456"/>
            <a:ext cx="7772400" cy="533400"/>
          </a:xfrm>
        </p:spPr>
        <p:txBody>
          <a:bodyPr/>
          <a:lstStyle/>
          <a:p>
            <a:pPr eaLnBrk="1" hangingPunct="1"/>
            <a:r>
              <a:rPr lang="en-US" sz="1800" cap="none" dirty="0" err="1" smtClean="0"/>
              <a:t>L’adv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cartaceo</a:t>
            </a:r>
            <a:r>
              <a:rPr lang="en-US" sz="1800" cap="none" dirty="0" smtClean="0"/>
              <a:t> del </a:t>
            </a:r>
            <a:r>
              <a:rPr lang="en-US" sz="1800" cap="none" dirty="0" err="1" smtClean="0"/>
              <a:t>settore</a:t>
            </a:r>
            <a:r>
              <a:rPr lang="en-US" sz="1800" cap="none" dirty="0" smtClean="0"/>
              <a:t> </a:t>
            </a:r>
            <a:r>
              <a:rPr lang="en-US" sz="1800" b="1" cap="none" dirty="0" err="1" smtClean="0"/>
              <a:t>alimentare</a:t>
            </a:r>
            <a:r>
              <a:rPr lang="en-US" sz="1800" cap="none" dirty="0" smtClean="0"/>
              <a:t> influenza</a:t>
            </a:r>
            <a:r>
              <a:rPr lang="en-US" sz="1800" b="1" cap="none" dirty="0" smtClean="0"/>
              <a:t> </a:t>
            </a:r>
            <a:r>
              <a:rPr lang="en-US" sz="1800" b="1" cap="none" dirty="0" err="1" smtClean="0"/>
              <a:t>abbastanza</a:t>
            </a:r>
            <a:r>
              <a:rPr lang="en-US" sz="1800" b="1" cap="none" dirty="0" smtClean="0"/>
              <a:t> </a:t>
            </a:r>
            <a:r>
              <a:rPr lang="en-US" sz="1800" b="1" cap="none" dirty="0" err="1" smtClean="0"/>
              <a:t>spesso</a:t>
            </a:r>
            <a:r>
              <a:rPr lang="en-US" sz="1800" b="1" cap="none" dirty="0" smtClean="0"/>
              <a:t> </a:t>
            </a:r>
            <a:r>
              <a:rPr lang="en-US" sz="1800" cap="none" dirty="0" err="1" smtClean="0"/>
              <a:t>gli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acquisti</a:t>
            </a:r>
            <a:r>
              <a:rPr lang="en-US" sz="1800" cap="none" dirty="0" smtClean="0"/>
              <a:t>. Questa influenza è </a:t>
            </a:r>
            <a:r>
              <a:rPr lang="en-US" sz="1800" cap="none" dirty="0" err="1" smtClean="0"/>
              <a:t>minore</a:t>
            </a:r>
            <a:r>
              <a:rPr lang="en-US" sz="1800" cap="none" dirty="0" smtClean="0"/>
              <a:t> se </a:t>
            </a:r>
            <a:r>
              <a:rPr lang="en-US" sz="1800" cap="none" dirty="0" err="1" smtClean="0"/>
              <a:t>consideriamo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gli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altri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settori</a:t>
            </a:r>
            <a:r>
              <a:rPr lang="en-US" sz="1800" cap="none" dirty="0" smtClean="0"/>
              <a:t>.</a:t>
            </a:r>
            <a:endParaRPr lang="en-US" sz="1800" i="1" cap="none" dirty="0" smtClean="0">
              <a:ea typeface="굴림" pitchFamily="34" charset="-127"/>
            </a:endParaRPr>
          </a:p>
        </p:txBody>
      </p:sp>
      <p:sp>
        <p:nvSpPr>
          <p:cNvPr id="10255" name="Rectangle 63"/>
          <p:cNvSpPr>
            <a:spLocks noChangeArrowheads="1"/>
          </p:cNvSpPr>
          <p:nvPr/>
        </p:nvSpPr>
        <p:spPr bwMode="auto">
          <a:xfrm>
            <a:off x="3570288" y="6611937"/>
            <a:ext cx="2541587" cy="2460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8D6E00"/>
            </a:prstShdw>
          </a:effectLst>
          <a:extLst/>
        </p:spPr>
        <p:txBody>
          <a:bodyPr>
            <a:spAutoFit/>
          </a:bodyPr>
          <a:lstStyle/>
          <a:p>
            <a:pPr algn="ctr" defTabSz="914400" eaLnBrk="0" hangingPunct="0">
              <a:defRPr/>
            </a:pPr>
            <a:r>
              <a:rPr lang="pt-BR" sz="1000" dirty="0">
                <a:solidFill>
                  <a:srgbClr val="4A4D55"/>
                </a:solidFill>
                <a:ea typeface="+mn-ea"/>
                <a:cs typeface="+mn-cs"/>
              </a:rPr>
              <a:t>Base : </a:t>
            </a:r>
            <a:r>
              <a:rPr lang="pt-BR" sz="1000" dirty="0" smtClean="0">
                <a:solidFill>
                  <a:srgbClr val="4A4D55"/>
                </a:solidFill>
                <a:ea typeface="+mn-ea"/>
                <a:cs typeface="+mn-cs"/>
              </a:rPr>
              <a:t>riceve ADV cartaceo (n=1353)</a:t>
            </a:r>
            <a:r>
              <a:rPr lang="en-GB" sz="1000" dirty="0" smtClean="0">
                <a:solidFill>
                  <a:srgbClr val="4A4D55"/>
                </a:solidFill>
                <a:ea typeface="+mn-ea"/>
                <a:cs typeface="+mn-cs"/>
              </a:rPr>
              <a:t> </a:t>
            </a:r>
            <a:endParaRPr lang="en-GB" sz="1000" dirty="0">
              <a:solidFill>
                <a:srgbClr val="4A4D55"/>
              </a:solidFill>
              <a:ea typeface="+mn-ea"/>
              <a:cs typeface="+mn-cs"/>
            </a:endParaRP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750248048"/>
              </p:ext>
            </p:extLst>
          </p:nvPr>
        </p:nvGraphicFramePr>
        <p:xfrm>
          <a:off x="457200" y="1390015"/>
          <a:ext cx="8458200" cy="4810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239000" y="5743575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i="1" dirty="0" smtClean="0"/>
              <a:t>* Base contenuta: &lt;70</a:t>
            </a:r>
            <a:endParaRPr lang="en-US" sz="900" i="1" dirty="0"/>
          </a:p>
        </p:txBody>
      </p:sp>
      <p:sp>
        <p:nvSpPr>
          <p:cNvPr id="26" name="Rectangle 25"/>
          <p:cNvSpPr/>
          <p:nvPr/>
        </p:nvSpPr>
        <p:spPr>
          <a:xfrm>
            <a:off x="762000" y="4600575"/>
            <a:ext cx="8382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 smtClean="0">
                <a:solidFill>
                  <a:schemeClr val="bg2"/>
                </a:solidFill>
              </a:rPr>
              <a:t>Segue i consigli 45%</a:t>
            </a:r>
            <a:endParaRPr lang="en-US" sz="1000" b="1" dirty="0">
              <a:solidFill>
                <a:schemeClr val="bg2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09775" y="4895850"/>
            <a:ext cx="8382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 smtClean="0">
                <a:solidFill>
                  <a:schemeClr val="bg2"/>
                </a:solidFill>
              </a:rPr>
              <a:t>Segue i consigli 19%</a:t>
            </a:r>
            <a:endParaRPr lang="en-US" sz="1000" b="1" dirty="0">
              <a:solidFill>
                <a:schemeClr val="bg2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448050" y="4981575"/>
            <a:ext cx="8382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 smtClean="0">
                <a:solidFill>
                  <a:schemeClr val="bg2"/>
                </a:solidFill>
              </a:rPr>
              <a:t>Segue i consigli 9%</a:t>
            </a:r>
            <a:endParaRPr lang="en-US" sz="1000" b="1" dirty="0">
              <a:solidFill>
                <a:schemeClr val="bg2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43000" y="5572125"/>
            <a:ext cx="1524000" cy="6000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bg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43000" y="5593733"/>
            <a:ext cx="21336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 smtClean="0">
                <a:solidFill>
                  <a:srgbClr val="FF0000"/>
                </a:solidFill>
              </a:rPr>
              <a:t>+ </a:t>
            </a:r>
            <a:r>
              <a:rPr lang="it-IT" sz="1050" b="1" dirty="0" smtClean="0">
                <a:solidFill>
                  <a:schemeClr val="bg2"/>
                </a:solidFill>
              </a:rPr>
              <a:t>Donna</a:t>
            </a:r>
          </a:p>
          <a:p>
            <a:r>
              <a:rPr lang="it-IT" sz="1050" b="1" dirty="0" smtClean="0">
                <a:solidFill>
                  <a:srgbClr val="FF0000"/>
                </a:solidFill>
              </a:rPr>
              <a:t>+</a:t>
            </a:r>
            <a:r>
              <a:rPr lang="it-IT" sz="1050" b="1" dirty="0" smtClean="0">
                <a:solidFill>
                  <a:srgbClr val="707276"/>
                </a:solidFill>
              </a:rPr>
              <a:t> 25-34 anni</a:t>
            </a:r>
          </a:p>
          <a:p>
            <a:r>
              <a:rPr lang="it-IT" sz="1050" b="1" dirty="0" smtClean="0">
                <a:solidFill>
                  <a:srgbClr val="FF0000"/>
                </a:solidFill>
              </a:rPr>
              <a:t>+ </a:t>
            </a:r>
            <a:r>
              <a:rPr lang="it-IT" sz="1050" b="1" dirty="0" smtClean="0">
                <a:solidFill>
                  <a:srgbClr val="707276"/>
                </a:solidFill>
              </a:rPr>
              <a:t>Centro</a:t>
            </a:r>
          </a:p>
        </p:txBody>
      </p:sp>
      <p:pic>
        <p:nvPicPr>
          <p:cNvPr id="33" name="Picture 2" descr="http://m.ruvr.ru/data/567/179/1234/Attenzione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97266" y="304801"/>
            <a:ext cx="870534" cy="838200"/>
          </a:xfrm>
          <a:prstGeom prst="rect">
            <a:avLst/>
          </a:prstGeom>
          <a:noFill/>
        </p:spPr>
      </p:pic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04800" y="6343936"/>
            <a:ext cx="90555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sz="1000" i="1" dirty="0">
                <a:latin typeface="+mn-lt"/>
              </a:rPr>
              <a:t>D11.</a:t>
            </a:r>
            <a:r>
              <a:rPr lang="it-IT" sz="1000" dirty="0">
                <a:latin typeface="+mn-lt"/>
              </a:rPr>
              <a:t>	</a:t>
            </a:r>
            <a:r>
              <a:rPr lang="it-IT" sz="1000" dirty="0" smtClean="0">
                <a:latin typeface="+mn-lt"/>
              </a:rPr>
              <a:t> Quanto </a:t>
            </a:r>
            <a:r>
              <a:rPr lang="it-IT" sz="1000" dirty="0">
                <a:latin typeface="+mn-lt"/>
              </a:rPr>
              <a:t>spesso Le capita di seguire i consigli o i suggerimenti presenti nei diversi materiali pubblicitari/promozionali ricevuti? </a:t>
            </a:r>
            <a:r>
              <a:rPr lang="it-IT" sz="1000" i="1" dirty="0" smtClean="0">
                <a:latin typeface="+mn-lt"/>
              </a:rPr>
              <a:t>(Valori %; risposta </a:t>
            </a:r>
            <a:r>
              <a:rPr lang="it-IT" sz="1000" i="1" dirty="0">
                <a:latin typeface="+mn-lt"/>
              </a:rPr>
              <a:t>singola per riga)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www.videohomeline.com/pics/pollice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762000"/>
            <a:ext cx="857250" cy="857251"/>
          </a:xfrm>
          <a:prstGeom prst="rect">
            <a:avLst/>
          </a:prstGeom>
          <a:noFill/>
        </p:spPr>
      </p:pic>
      <p:graphicFrame>
        <p:nvGraphicFramePr>
          <p:cNvPr id="9" name="Chart 8"/>
          <p:cNvGraphicFramePr/>
          <p:nvPr/>
        </p:nvGraphicFramePr>
        <p:xfrm>
          <a:off x="152400" y="1369368"/>
          <a:ext cx="7772400" cy="492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751419"/>
              </p:ext>
            </p:extLst>
          </p:nvPr>
        </p:nvGraphicFramePr>
        <p:xfrm>
          <a:off x="7772400" y="988368"/>
          <a:ext cx="1219200" cy="4724400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571500"/>
                <a:gridCol w="647700"/>
              </a:tblGrid>
              <a:tr h="517426">
                <a:tc>
                  <a:txBody>
                    <a:bodyPr/>
                    <a:lstStyle/>
                    <a:p>
                      <a:pPr algn="ctr"/>
                      <a:r>
                        <a:rPr lang="it-IT" sz="1200" b="0" i="1" dirty="0" smtClean="0"/>
                        <a:t>Top 2</a:t>
                      </a:r>
                    </a:p>
                    <a:p>
                      <a:pPr algn="ctr"/>
                      <a:r>
                        <a:rPr lang="it-IT" sz="1200" b="0" i="1" dirty="0" smtClean="0"/>
                        <a:t>box</a:t>
                      </a:r>
                      <a:endParaRPr lang="en-US" sz="12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i="1" dirty="0" smtClean="0"/>
                        <a:t>Media </a:t>
                      </a:r>
                    </a:p>
                    <a:p>
                      <a:pPr algn="ctr"/>
                      <a:r>
                        <a:rPr lang="it-IT" sz="1200" b="0" i="1" dirty="0" smtClean="0"/>
                        <a:t>(1-5)</a:t>
                      </a:r>
                      <a:endParaRPr lang="en-US" sz="1200" b="0" i="1" dirty="0"/>
                    </a:p>
                  </a:txBody>
                  <a:tcPr anchor="ctr"/>
                </a:tc>
              </a:tr>
              <a:tr h="906010"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smtClean="0"/>
                        <a:t>86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smtClean="0"/>
                        <a:t>4,1</a:t>
                      </a:r>
                      <a:endParaRPr lang="en-US" sz="1050" dirty="0"/>
                    </a:p>
                  </a:txBody>
                  <a:tcPr anchor="ctr"/>
                </a:tc>
              </a:tr>
              <a:tr h="798318"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smtClean="0"/>
                        <a:t>80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smtClean="0"/>
                        <a:t>4,0</a:t>
                      </a:r>
                      <a:endParaRPr lang="en-US" sz="1050" dirty="0"/>
                    </a:p>
                  </a:txBody>
                  <a:tcPr anchor="ctr"/>
                </a:tc>
              </a:tr>
              <a:tr h="798318"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smtClean="0"/>
                        <a:t>73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smtClean="0"/>
                        <a:t>3,8</a:t>
                      </a:r>
                      <a:endParaRPr lang="en-US" sz="1050" dirty="0"/>
                    </a:p>
                  </a:txBody>
                  <a:tcPr anchor="ctr"/>
                </a:tc>
              </a:tr>
              <a:tr h="906010"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smtClean="0"/>
                        <a:t>65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smtClean="0"/>
                        <a:t>3,8</a:t>
                      </a:r>
                      <a:endParaRPr lang="en-US" sz="1050" dirty="0"/>
                    </a:p>
                  </a:txBody>
                  <a:tcPr anchor="ctr"/>
                </a:tc>
              </a:tr>
              <a:tr h="798318"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smtClean="0"/>
                        <a:t>56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smtClean="0"/>
                        <a:t>3,6</a:t>
                      </a:r>
                      <a:endParaRPr lang="en-US" sz="105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1000" y="76200"/>
            <a:ext cx="8382000" cy="592138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spc="0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 ADV </a:t>
            </a:r>
            <a:r>
              <a:rPr kumimoji="0" lang="en-US" b="0" i="0" u="none" strike="noStrike" kern="1200" spc="0" normalizeH="0" baseline="0" noProof="0" dirty="0" err="1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cartaceo</a:t>
            </a:r>
            <a:r>
              <a:rPr kumimoji="0" lang="en-US" b="0" i="0" u="none" strike="noStrike" kern="1200" spc="0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b="0" i="0" u="none" strike="noStrike" kern="1200" spc="0" normalizeH="0" baseline="0" noProof="0" dirty="0" err="1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soprattutto</a:t>
            </a:r>
            <a:r>
              <a:rPr kumimoji="0" lang="en-US" b="0" i="0" u="none" strike="noStrike" kern="1200" spc="0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kern="1200" spc="0" normalizeH="0" baseline="0" noProof="0" dirty="0" err="1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quello</a:t>
            </a:r>
            <a:r>
              <a:rPr kumimoji="0" lang="en-US" b="0" i="0" u="none" strike="noStrike" kern="1200" spc="0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kern="1200" spc="0" normalizeH="0" baseline="0" noProof="0" dirty="0" err="1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relativo</a:t>
            </a:r>
            <a:r>
              <a:rPr kumimoji="0" lang="en-US" b="0" i="0" u="none" strike="noStrike" kern="1200" spc="0" normalizeH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al </a:t>
            </a:r>
            <a:r>
              <a:rPr kumimoji="0" lang="en-US" b="0" i="0" u="none" strike="noStrike" kern="1200" spc="0" normalizeH="0" noProof="0" dirty="0" err="1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settore</a:t>
            </a:r>
            <a:r>
              <a:rPr kumimoji="0" lang="en-US" b="0" i="0" u="none" strike="noStrike" kern="1200" spc="0" normalizeH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1" i="0" u="none" strike="noStrike" kern="1200" spc="0" normalizeH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food</a:t>
            </a:r>
            <a:r>
              <a:rPr kumimoji="0" lang="en-US" b="0" i="0" u="none" strike="noStrike" kern="1200" spc="0" normalizeH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 </a:t>
            </a:r>
            <a:r>
              <a:rPr kumimoji="0" lang="en-US" b="0" i="0" u="none" strike="noStrike" kern="1200" spc="0" normalizeH="0" noProof="0" dirty="0" err="1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dell’</a:t>
            </a:r>
            <a:r>
              <a:rPr kumimoji="0" lang="en-US" b="1" i="0" u="none" strike="noStrike" kern="1200" spc="0" normalizeH="0" noProof="0" dirty="0" err="1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elettronica</a:t>
            </a:r>
            <a:r>
              <a:rPr kumimoji="0" lang="en-US" b="0" i="0" u="none" strike="noStrike" kern="1200" spc="0" normalizeH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</a:t>
            </a:r>
            <a:r>
              <a:rPr kumimoji="0" lang="en-US" b="1" i="0" u="none" strike="noStrike" kern="1200" spc="0" normalizeH="0" noProof="0" dirty="0" err="1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arredamento</a:t>
            </a:r>
            <a:r>
              <a:rPr kumimoji="0" lang="en-US" b="0" i="0" u="none" strike="noStrike" kern="1200" spc="0" normalizeH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</a:t>
            </a:r>
            <a:r>
              <a:rPr kumimoji="0" lang="en-US" b="0" i="0" u="none" strike="noStrike" kern="1200" spc="0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kern="1200" spc="0" normalizeH="0" baseline="0" noProof="0" dirty="0" err="1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risulta</a:t>
            </a:r>
            <a:r>
              <a:rPr kumimoji="0" lang="en-US" b="0" i="0" u="none" strike="noStrike" kern="1200" spc="0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kern="1200" spc="0" normalizeH="0" baseline="0" noProof="0" dirty="0" err="1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vincente</a:t>
            </a:r>
            <a:r>
              <a:rPr kumimoji="0" lang="en-US" b="0" i="0" u="none" strike="noStrike" kern="1200" spc="0" normalizeH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per </a:t>
            </a:r>
            <a:r>
              <a:rPr kumimoji="0" lang="en-US" b="1" i="0" u="none" strike="noStrike" kern="1200" spc="0" normalizeH="0" noProof="0" dirty="0" err="1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chiarezza</a:t>
            </a:r>
            <a:r>
              <a:rPr kumimoji="0" lang="en-US" b="0" i="0" u="none" strike="noStrike" kern="1200" spc="0" normalizeH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del </a:t>
            </a:r>
            <a:r>
              <a:rPr kumimoji="0" lang="en-US" b="0" i="0" u="none" strike="noStrike" kern="1200" spc="0" normalizeH="0" noProof="0" dirty="0" err="1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messaggio</a:t>
            </a:r>
            <a:r>
              <a:rPr kumimoji="0" lang="en-US" b="0" i="0" u="none" strike="noStrike" kern="1200" spc="0" normalizeH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en-US" b="0" i="1" u="none" strike="noStrike" kern="1200" spc="0" normalizeH="0" baseline="0" noProof="0" dirty="0" smtClean="0">
              <a:ln>
                <a:noFill/>
              </a:ln>
              <a:solidFill>
                <a:srgbClr val="009DD9"/>
              </a:solidFill>
              <a:effectLst/>
              <a:uLnTx/>
              <a:uFillTx/>
              <a:latin typeface="+mj-lt"/>
              <a:ea typeface="굴림" pitchFamily="34" charset="-127"/>
              <a:cs typeface="+mj-cs"/>
            </a:endParaRPr>
          </a:p>
        </p:txBody>
      </p:sp>
      <p:sp>
        <p:nvSpPr>
          <p:cNvPr id="12" name="Rectangle 63"/>
          <p:cNvSpPr>
            <a:spLocks noChangeArrowheads="1"/>
          </p:cNvSpPr>
          <p:nvPr/>
        </p:nvSpPr>
        <p:spPr bwMode="auto">
          <a:xfrm>
            <a:off x="3505200" y="6553200"/>
            <a:ext cx="2541587" cy="2460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8D6E00"/>
            </a:prstShdw>
          </a:effectLst>
          <a:extLst/>
        </p:spPr>
        <p:txBody>
          <a:bodyPr>
            <a:spAutoFit/>
          </a:bodyPr>
          <a:lstStyle/>
          <a:p>
            <a:pPr algn="ctr" defTabSz="914400" eaLnBrk="0" hangingPunct="0">
              <a:defRPr/>
            </a:pPr>
            <a:r>
              <a:rPr lang="pt-BR" sz="1000" dirty="0">
                <a:solidFill>
                  <a:srgbClr val="4A4D55"/>
                </a:solidFill>
                <a:ea typeface="+mn-ea"/>
                <a:cs typeface="+mn-cs"/>
              </a:rPr>
              <a:t>Base : </a:t>
            </a:r>
            <a:r>
              <a:rPr lang="pt-BR" sz="1000" dirty="0" smtClean="0">
                <a:solidFill>
                  <a:srgbClr val="4A4D55"/>
                </a:solidFill>
                <a:ea typeface="+mn-ea"/>
                <a:cs typeface="+mn-cs"/>
              </a:rPr>
              <a:t>riceve ADV cartaceo (n=1353)</a:t>
            </a:r>
            <a:r>
              <a:rPr lang="en-GB" sz="1000" dirty="0" smtClean="0">
                <a:solidFill>
                  <a:srgbClr val="4A4D55"/>
                </a:solidFill>
                <a:ea typeface="+mn-ea"/>
                <a:cs typeface="+mn-cs"/>
              </a:rPr>
              <a:t> </a:t>
            </a:r>
            <a:endParaRPr lang="en-GB" sz="1000" dirty="0">
              <a:solidFill>
                <a:srgbClr val="4A4D55"/>
              </a:solidFill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0" y="6154579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 smtClean="0"/>
              <a:t>* Base contenuta: &lt;70</a:t>
            </a:r>
            <a:endParaRPr lang="en-US" sz="1000" i="1" dirty="0"/>
          </a:p>
        </p:txBody>
      </p:sp>
      <p:sp>
        <p:nvSpPr>
          <p:cNvPr id="14" name="Rectangle 13"/>
          <p:cNvSpPr/>
          <p:nvPr/>
        </p:nvSpPr>
        <p:spPr>
          <a:xfrm>
            <a:off x="3581400" y="1543050"/>
            <a:ext cx="762000" cy="409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1399" y="1600200"/>
            <a:ext cx="885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FF0000"/>
                </a:solidFill>
              </a:rPr>
              <a:t>+</a:t>
            </a:r>
            <a:r>
              <a:rPr lang="it-IT" sz="1000" b="1" dirty="0" smtClean="0">
                <a:solidFill>
                  <a:srgbClr val="707276"/>
                </a:solidFill>
              </a:rPr>
              <a:t> 25-44 anni</a:t>
            </a:r>
          </a:p>
          <a:p>
            <a:r>
              <a:rPr lang="it-IT" sz="1000" b="1" dirty="0" smtClean="0">
                <a:solidFill>
                  <a:srgbClr val="FF0000"/>
                </a:solidFill>
              </a:rPr>
              <a:t>+ </a:t>
            </a:r>
            <a:r>
              <a:rPr lang="it-IT" sz="1000" b="1" dirty="0" smtClean="0">
                <a:solidFill>
                  <a:srgbClr val="707276"/>
                </a:solidFill>
              </a:rPr>
              <a:t>Centro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29000" y="2286000"/>
            <a:ext cx="762000" cy="409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0" y="234315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FF0000"/>
                </a:solidFill>
              </a:rPr>
              <a:t>+</a:t>
            </a:r>
            <a:r>
              <a:rPr lang="it-IT" sz="1000" b="1" dirty="0" smtClean="0">
                <a:solidFill>
                  <a:srgbClr val="707276"/>
                </a:solidFill>
              </a:rPr>
              <a:t> 25-44 anni</a:t>
            </a:r>
          </a:p>
          <a:p>
            <a:r>
              <a:rPr lang="it-IT" sz="1000" b="1" dirty="0" smtClean="0">
                <a:solidFill>
                  <a:srgbClr val="FF0000"/>
                </a:solidFill>
              </a:rPr>
              <a:t>+ </a:t>
            </a:r>
            <a:r>
              <a:rPr lang="it-IT" sz="1000" b="1" dirty="0" smtClean="0">
                <a:solidFill>
                  <a:srgbClr val="707276"/>
                </a:solidFill>
              </a:rPr>
              <a:t>Centro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29000" y="3276600"/>
            <a:ext cx="762000" cy="409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9000" y="3365956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FF0000"/>
                </a:solidFill>
              </a:rPr>
              <a:t>+</a:t>
            </a:r>
            <a:r>
              <a:rPr lang="it-IT" sz="1000" b="1" dirty="0" smtClean="0">
                <a:solidFill>
                  <a:srgbClr val="707276"/>
                </a:solidFill>
              </a:rPr>
              <a:t> 25-44 anni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625889" y="6324600"/>
            <a:ext cx="81371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sz="1000" i="1" dirty="0">
                <a:latin typeface="+mn-lt"/>
              </a:rPr>
              <a:t>D14.	</a:t>
            </a:r>
            <a:r>
              <a:rPr lang="it-IT" sz="1000" dirty="0">
                <a:latin typeface="+mn-lt"/>
              </a:rPr>
              <a:t>... e come giudica la chiarezza del messaggio comunicato in queste pubblicità/promozioni?</a:t>
            </a:r>
            <a:r>
              <a:rPr lang="it-IT" sz="1000" i="1" dirty="0">
                <a:latin typeface="+mn-lt"/>
              </a:rPr>
              <a:t> (risposta singola per riga) 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81200" y="1981200"/>
            <a:ext cx="6978810" cy="9144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Valutazione del materiale pubblicitario cartaceo in generale</a:t>
            </a:r>
          </a:p>
        </p:txBody>
      </p:sp>
      <p:pic>
        <p:nvPicPr>
          <p:cNvPr id="3" name="Picture 2" descr="http://www.publiuno.it/images/volantino-tipograf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124200"/>
            <a:ext cx="2971800" cy="2677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0473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3651986740"/>
              </p:ext>
            </p:extLst>
          </p:nvPr>
        </p:nvGraphicFramePr>
        <p:xfrm>
          <a:off x="609600" y="609600"/>
          <a:ext cx="8305800" cy="505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519758" y="1179443"/>
            <a:ext cx="1788399" cy="1447800"/>
            <a:chOff x="609600" y="990600"/>
            <a:chExt cx="2514600" cy="1752600"/>
          </a:xfrm>
        </p:grpSpPr>
        <p:pic>
          <p:nvPicPr>
            <p:cNvPr id="140291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9600" y="1219200"/>
              <a:ext cx="1452403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2" descr="http://www.publiuno.it/images/volantino-tipografia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981200" y="990600"/>
              <a:ext cx="1143000" cy="1029956"/>
            </a:xfrm>
            <a:prstGeom prst="rect">
              <a:avLst/>
            </a:prstGeom>
            <a:noFill/>
          </p:spPr>
        </p:pic>
      </p:grpSp>
      <p:sp>
        <p:nvSpPr>
          <p:cNvPr id="20" name="Rectangle 63"/>
          <p:cNvSpPr>
            <a:spLocks noChangeArrowheads="1"/>
          </p:cNvSpPr>
          <p:nvPr/>
        </p:nvSpPr>
        <p:spPr bwMode="auto">
          <a:xfrm>
            <a:off x="3570288" y="6629400"/>
            <a:ext cx="2541587" cy="2460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8D6E00"/>
            </a:prstShdw>
          </a:effectLst>
          <a:extLst/>
        </p:spPr>
        <p:txBody>
          <a:bodyPr>
            <a:spAutoFit/>
          </a:bodyPr>
          <a:lstStyle/>
          <a:p>
            <a:pPr algn="ctr" defTabSz="914400" eaLnBrk="0" hangingPunct="0">
              <a:defRPr/>
            </a:pPr>
            <a:r>
              <a:rPr lang="pt-BR" sz="1000" dirty="0">
                <a:solidFill>
                  <a:srgbClr val="4A4D55"/>
                </a:solidFill>
                <a:ea typeface="+mn-ea"/>
                <a:cs typeface="+mn-cs"/>
              </a:rPr>
              <a:t>Base : Totale campione (</a:t>
            </a:r>
            <a:r>
              <a:rPr lang="pt-BR" sz="1000" dirty="0" smtClean="0">
                <a:solidFill>
                  <a:srgbClr val="4A4D55"/>
                </a:solidFill>
                <a:ea typeface="+mn-ea"/>
                <a:cs typeface="+mn-cs"/>
              </a:rPr>
              <a:t>n=1507)</a:t>
            </a:r>
            <a:r>
              <a:rPr lang="en-GB" sz="1000" dirty="0" smtClean="0">
                <a:solidFill>
                  <a:srgbClr val="4A4D55"/>
                </a:solidFill>
                <a:ea typeface="+mn-ea"/>
                <a:cs typeface="+mn-cs"/>
              </a:rPr>
              <a:t> </a:t>
            </a:r>
            <a:endParaRPr lang="en-GB" sz="1000" dirty="0">
              <a:solidFill>
                <a:srgbClr val="4A4D55"/>
              </a:solidFill>
              <a:ea typeface="+mn-ea"/>
              <a:cs typeface="+mn-cs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252412" y="13648"/>
            <a:ext cx="8967788" cy="838200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/>
          <a:p>
            <a:pPr lvl="0" defTabSz="457200">
              <a:spcBef>
                <a:spcPct val="0"/>
              </a:spcBef>
              <a:defRPr/>
            </a:pPr>
            <a:r>
              <a:rPr lang="en-US" sz="2000" b="1" dirty="0" err="1">
                <a:solidFill>
                  <a:srgbClr val="009DD9"/>
                </a:solidFill>
              </a:rPr>
              <a:t>Valutazione</a:t>
            </a:r>
            <a:r>
              <a:rPr lang="en-US" sz="2000" b="1" dirty="0">
                <a:solidFill>
                  <a:srgbClr val="009DD9"/>
                </a:solidFill>
              </a:rPr>
              <a:t> dell’ ADV </a:t>
            </a:r>
            <a:r>
              <a:rPr lang="en-US" sz="2000" b="1" dirty="0" err="1" smtClean="0">
                <a:solidFill>
                  <a:srgbClr val="009DD9"/>
                </a:solidFill>
              </a:rPr>
              <a:t>cartaceo</a:t>
            </a:r>
            <a:r>
              <a:rPr lang="en-US" sz="2000" b="1" dirty="0" smtClean="0">
                <a:solidFill>
                  <a:srgbClr val="009DD9"/>
                </a:solidFill>
              </a:rPr>
              <a:t> </a:t>
            </a:r>
            <a:r>
              <a:rPr kumimoji="0" lang="en-US" sz="2000" b="0" i="0" u="none" strike="noStrike" kern="1200" spc="0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(Top2box).</a:t>
            </a:r>
            <a:r>
              <a:rPr kumimoji="0" lang="en-US" b="0" i="0" u="none" strike="noStrike" kern="1200" spc="0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b="0" i="0" u="none" strike="noStrike" kern="1200" spc="0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b="0" i="0" u="none" strike="noStrike" kern="1200" spc="0" normalizeH="0" baseline="0" noProof="0" dirty="0" err="1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L’adv</a:t>
            </a:r>
            <a:r>
              <a:rPr kumimoji="0" lang="en-US" b="0" i="0" u="none" strike="noStrike" kern="1200" spc="0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kern="1200" spc="0" normalizeH="0" baseline="0" noProof="0" dirty="0" err="1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cartaceo</a:t>
            </a:r>
            <a:r>
              <a:rPr kumimoji="0" lang="en-US" b="0" i="0" u="none" strike="noStrike" kern="1200" spc="0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è </a:t>
            </a:r>
            <a:r>
              <a:rPr kumimoji="0" lang="en-US" b="0" i="0" u="none" strike="noStrike" kern="1200" spc="0" normalizeH="0" baseline="0" noProof="0" dirty="0" err="1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chiaro</a:t>
            </a:r>
            <a:r>
              <a:rPr kumimoji="0" lang="en-US" b="0" i="0" u="none" strike="noStrike" kern="1200" spc="0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</a:t>
            </a:r>
            <a:r>
              <a:rPr kumimoji="0" lang="en-US" b="0" i="0" u="none" strike="noStrike" kern="1200" spc="0" normalizeH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kern="1200" spc="0" normalizeH="0" noProof="0" dirty="0" err="1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completo</a:t>
            </a:r>
            <a:r>
              <a:rPr kumimoji="0" lang="en-US" b="0" i="0" u="none" strike="noStrike" kern="1200" spc="0" normalizeH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 utile. </a:t>
            </a:r>
            <a:r>
              <a:rPr kumimoji="0" lang="en-US" b="0" i="0" u="none" strike="noStrike" kern="1200" spc="0" normalizeH="0" noProof="0" dirty="0" err="1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Risulta</a:t>
            </a:r>
            <a:r>
              <a:rPr kumimoji="0" lang="en-US" b="0" i="0" u="none" strike="noStrike" kern="1200" spc="0" normalizeH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kern="1200" spc="0" normalizeH="0" noProof="0" dirty="0" err="1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efficace</a:t>
            </a:r>
            <a:r>
              <a:rPr kumimoji="0" lang="en-US" b="0" i="0" u="none" strike="noStrike" kern="1200" spc="0" normalizeH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kern="1200" spc="0" normalizeH="0" noProof="0" dirty="0" err="1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anche</a:t>
            </a:r>
            <a:r>
              <a:rPr kumimoji="0" lang="en-US" b="0" i="0" u="none" strike="noStrike" kern="1200" spc="0" normalizeH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kern="1200" spc="0" normalizeH="0" noProof="0" dirty="0" err="1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sul</a:t>
            </a:r>
            <a:r>
              <a:rPr kumimoji="0" lang="en-US" b="0" i="0" u="none" strike="noStrike" kern="1200" spc="0" normalizeH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kern="1200" spc="0" normalizeH="0" noProof="0" dirty="0" err="1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ricordo</a:t>
            </a:r>
            <a:r>
              <a:rPr kumimoji="0" lang="en-US" b="0" i="0" u="none" strike="noStrike" kern="1200" spc="0" normalizeH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kern="1200" spc="0" normalizeH="0" noProof="0" dirty="0" err="1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dei</a:t>
            </a:r>
            <a:r>
              <a:rPr kumimoji="0" lang="en-US" b="0" i="0" u="none" strike="noStrike" kern="1200" spc="0" normalizeH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kern="1200" spc="0" normalizeH="0" noProof="0" dirty="0" err="1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contenuti</a:t>
            </a:r>
            <a:r>
              <a:rPr kumimoji="0" lang="en-US" b="0" i="0" u="none" strike="noStrike" kern="1200" spc="0" normalizeH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kern="1200" spc="0" normalizeH="0" noProof="0" dirty="0" err="1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pubblicizzati</a:t>
            </a:r>
            <a:r>
              <a:rPr lang="en-US" dirty="0">
                <a:solidFill>
                  <a:srgbClr val="009DD9"/>
                </a:solidFill>
                <a:latin typeface="+mj-lt"/>
                <a:ea typeface="+mj-ea"/>
                <a:cs typeface="+mj-cs"/>
              </a:rPr>
              <a:t>.</a:t>
            </a:r>
            <a:endParaRPr kumimoji="0" lang="en-US" b="0" i="1" u="none" strike="noStrike" kern="1200" spc="0" normalizeH="0" baseline="0" noProof="0" dirty="0" smtClean="0">
              <a:ln>
                <a:noFill/>
              </a:ln>
              <a:solidFill>
                <a:srgbClr val="009DD9"/>
              </a:solidFill>
              <a:effectLst/>
              <a:uLnTx/>
              <a:uFillTx/>
              <a:latin typeface="+mj-lt"/>
              <a:ea typeface="굴림" pitchFamily="34" charset="-127"/>
              <a:cs typeface="+mj-cs"/>
            </a:endParaRPr>
          </a:p>
        </p:txBody>
      </p:sp>
      <p:pic>
        <p:nvPicPr>
          <p:cNvPr id="27" name="Picture 26" descr="http://www.publiuno.it/images/volantino-tipografi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43400" y="4648200"/>
            <a:ext cx="845634" cy="762000"/>
          </a:xfrm>
          <a:prstGeom prst="rect">
            <a:avLst/>
          </a:prstGeom>
          <a:noFill/>
        </p:spPr>
      </p:pic>
      <p:sp>
        <p:nvSpPr>
          <p:cNvPr id="34" name="Right Arrow 33"/>
          <p:cNvSpPr/>
          <p:nvPr/>
        </p:nvSpPr>
        <p:spPr>
          <a:xfrm rot="19308256">
            <a:off x="5452175" y="4670557"/>
            <a:ext cx="2623692" cy="3048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13099455">
            <a:off x="1488221" y="4649016"/>
            <a:ext cx="2623692" cy="3048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09600" y="5638800"/>
            <a:ext cx="86582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sz="1000" i="1" dirty="0" smtClean="0">
                <a:latin typeface="+mn-lt"/>
              </a:rPr>
              <a:t>D15. </a:t>
            </a:r>
            <a:r>
              <a:rPr lang="it-IT" sz="1000" dirty="0" smtClean="0">
                <a:latin typeface="+mn-lt"/>
              </a:rPr>
              <a:t>In </a:t>
            </a:r>
            <a:r>
              <a:rPr lang="it-IT" sz="1000" dirty="0">
                <a:latin typeface="+mn-lt"/>
              </a:rPr>
              <a:t>generale, quanto ritiene interessante utile questa forma di comunicazione pubblicitaria? </a:t>
            </a:r>
            <a:r>
              <a:rPr lang="it-IT" sz="1000" i="1" dirty="0">
                <a:latin typeface="+mn-lt"/>
              </a:rPr>
              <a:t>(risposta singola</a:t>
            </a:r>
            <a:r>
              <a:rPr lang="it-IT" sz="1000" i="1" dirty="0" smtClean="0">
                <a:latin typeface="+mn-lt"/>
              </a:rPr>
              <a:t>)</a:t>
            </a:r>
          </a:p>
          <a:p>
            <a:pPr algn="ctr" eaLnBrk="1" hangingPunct="1"/>
            <a:r>
              <a:rPr lang="it-IT" sz="1000" i="1" dirty="0">
                <a:latin typeface="+mn-lt"/>
              </a:rPr>
              <a:t>D16.</a:t>
            </a:r>
            <a:r>
              <a:rPr lang="it-IT" sz="1000" dirty="0">
                <a:latin typeface="+mn-lt"/>
              </a:rPr>
              <a:t>	... e quanto la ritiene efficace in termini di ricordo del messaggio o promozione comunicati? Quanto questa forma di comunicazione le fa ricordare le informazioni in essa contenute? </a:t>
            </a:r>
            <a:r>
              <a:rPr lang="it-IT" sz="1000" i="1" dirty="0">
                <a:latin typeface="+mn-lt"/>
              </a:rPr>
              <a:t>(risposta singola</a:t>
            </a:r>
            <a:r>
              <a:rPr lang="it-IT" sz="1000" i="1" dirty="0" smtClean="0">
                <a:latin typeface="+mn-lt"/>
              </a:rPr>
              <a:t>)</a:t>
            </a:r>
          </a:p>
          <a:p>
            <a:pPr algn="ctr" eaLnBrk="1" hangingPunct="1"/>
            <a:r>
              <a:rPr lang="it-IT" sz="1000" i="1" dirty="0" smtClean="0">
                <a:latin typeface="+mn-lt"/>
              </a:rPr>
              <a:t>D17. </a:t>
            </a:r>
            <a:r>
              <a:rPr lang="it-IT" sz="1000" dirty="0" smtClean="0">
                <a:latin typeface="+mn-lt"/>
              </a:rPr>
              <a:t>Quanto </a:t>
            </a:r>
            <a:r>
              <a:rPr lang="it-IT" sz="1000" dirty="0">
                <a:latin typeface="+mn-lt"/>
              </a:rPr>
              <a:t>la ritiene chiara in termini di comunicazione del messaggio contenuto?</a:t>
            </a:r>
            <a:r>
              <a:rPr lang="it-IT" sz="1000" i="1" dirty="0">
                <a:latin typeface="+mn-lt"/>
              </a:rPr>
              <a:t> (risposta singola) </a:t>
            </a:r>
            <a:endParaRPr lang="it-IT" sz="1000" i="1" dirty="0" smtClean="0">
              <a:latin typeface="+mn-lt"/>
            </a:endParaRPr>
          </a:p>
          <a:p>
            <a:pPr algn="ctr" eaLnBrk="1" hangingPunct="1"/>
            <a:r>
              <a:rPr lang="it-IT" sz="1000" i="1" dirty="0" smtClean="0">
                <a:latin typeface="+mn-lt"/>
              </a:rPr>
              <a:t>D18. </a:t>
            </a:r>
            <a:r>
              <a:rPr lang="it-IT" sz="1000" dirty="0" smtClean="0">
                <a:latin typeface="+mn-lt"/>
              </a:rPr>
              <a:t>Quanto </a:t>
            </a:r>
            <a:r>
              <a:rPr lang="it-IT" sz="1000" dirty="0">
                <a:latin typeface="+mn-lt"/>
              </a:rPr>
              <a:t>la ritiene completa in termini di informazioni sulle promozioni/offerte comunicate? </a:t>
            </a:r>
            <a:r>
              <a:rPr lang="it-IT" sz="1000" i="1" dirty="0">
                <a:latin typeface="+mn-lt"/>
              </a:rPr>
              <a:t>(risposta singola</a:t>
            </a:r>
            <a:r>
              <a:rPr lang="it-IT" sz="1000" i="1" dirty="0" smtClean="0">
                <a:latin typeface="+mn-lt"/>
              </a:rPr>
              <a:t>)</a:t>
            </a:r>
          </a:p>
          <a:p>
            <a:pPr algn="ctr" eaLnBrk="1" hangingPunct="1"/>
            <a:r>
              <a:rPr lang="it-IT" sz="1000" i="1" dirty="0">
                <a:latin typeface="+mn-lt"/>
              </a:rPr>
              <a:t>D18_bis </a:t>
            </a:r>
            <a:r>
              <a:rPr lang="it-IT" sz="1000" dirty="0">
                <a:latin typeface="+mn-lt"/>
              </a:rPr>
              <a:t>Quanto le offerte/promozioni segnalate sui volantini hanno effetto sulle sue scelte d’acquisto? </a:t>
            </a:r>
            <a:r>
              <a:rPr lang="it-IT" sz="1000" i="1" dirty="0">
                <a:latin typeface="+mn-lt"/>
              </a:rPr>
              <a:t>(risposta singola) 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166946" y="259655"/>
            <a:ext cx="1300654" cy="807145"/>
            <a:chOff x="4419600" y="304800"/>
            <a:chExt cx="2514600" cy="1752600"/>
          </a:xfrm>
        </p:grpSpPr>
        <p:pic>
          <p:nvPicPr>
            <p:cNvPr id="14029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19600" y="533400"/>
              <a:ext cx="1452403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2" descr="http://www.publiuno.it/images/volantino-tipografi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91200" y="304800"/>
              <a:ext cx="1143000" cy="1029956"/>
            </a:xfrm>
            <a:prstGeom prst="rect">
              <a:avLst/>
            </a:prstGeom>
            <a:noFill/>
          </p:spPr>
        </p:pic>
      </p:grp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716148507"/>
              </p:ext>
            </p:extLst>
          </p:nvPr>
        </p:nvGraphicFramePr>
        <p:xfrm>
          <a:off x="152400" y="990600"/>
          <a:ext cx="7772400" cy="492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471283"/>
              </p:ext>
            </p:extLst>
          </p:nvPr>
        </p:nvGraphicFramePr>
        <p:xfrm>
          <a:off x="7772400" y="609600"/>
          <a:ext cx="1295400" cy="4879031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571500"/>
                <a:gridCol w="723900"/>
              </a:tblGrid>
              <a:tr h="534362">
                <a:tc>
                  <a:txBody>
                    <a:bodyPr/>
                    <a:lstStyle/>
                    <a:p>
                      <a:pPr algn="ctr"/>
                      <a:r>
                        <a:rPr lang="it-IT" sz="1200" b="0" i="1" dirty="0" smtClean="0"/>
                        <a:t>Top 2</a:t>
                      </a:r>
                    </a:p>
                    <a:p>
                      <a:pPr algn="ctr"/>
                      <a:r>
                        <a:rPr lang="it-IT" sz="1200" b="0" i="1" dirty="0" smtClean="0"/>
                        <a:t>box</a:t>
                      </a:r>
                      <a:endParaRPr lang="en-US" sz="12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i="1" dirty="0" smtClean="0"/>
                        <a:t>Media </a:t>
                      </a:r>
                    </a:p>
                    <a:p>
                      <a:pPr algn="ctr"/>
                      <a:r>
                        <a:rPr lang="it-IT" sz="1200" b="0" i="1" dirty="0" smtClean="0"/>
                        <a:t>(1-5)</a:t>
                      </a:r>
                      <a:endParaRPr lang="en-US" sz="1200" b="0" i="1" dirty="0"/>
                    </a:p>
                  </a:txBody>
                  <a:tcPr anchor="ctr"/>
                </a:tc>
              </a:tr>
              <a:tr h="935664"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smtClean="0"/>
                        <a:t>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smtClean="0"/>
                        <a:t>3,8</a:t>
                      </a:r>
                      <a:endParaRPr lang="en-US" sz="1050" dirty="0"/>
                    </a:p>
                  </a:txBody>
                  <a:tcPr anchor="ctr"/>
                </a:tc>
              </a:tr>
              <a:tr h="824447"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smtClean="0"/>
                        <a:t>68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smtClean="0"/>
                        <a:t>3,7</a:t>
                      </a:r>
                      <a:endParaRPr lang="en-US" sz="1050" dirty="0"/>
                    </a:p>
                  </a:txBody>
                  <a:tcPr anchor="ctr"/>
                </a:tc>
              </a:tr>
              <a:tr h="824447"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smtClean="0"/>
                        <a:t>66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smtClean="0"/>
                        <a:t>3,6</a:t>
                      </a:r>
                      <a:endParaRPr lang="en-US" sz="1050" dirty="0"/>
                    </a:p>
                  </a:txBody>
                  <a:tcPr anchor="ctr"/>
                </a:tc>
              </a:tr>
              <a:tr h="935664"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smtClean="0"/>
                        <a:t>64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smtClean="0"/>
                        <a:t>3,5</a:t>
                      </a:r>
                      <a:endParaRPr lang="en-US" sz="1050" dirty="0"/>
                    </a:p>
                  </a:txBody>
                  <a:tcPr anchor="ctr"/>
                </a:tc>
              </a:tr>
              <a:tr h="824447"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smtClean="0"/>
                        <a:t>48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smtClean="0"/>
                        <a:t>3,1</a:t>
                      </a:r>
                      <a:endParaRPr lang="en-US" sz="105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3276600" y="1186507"/>
            <a:ext cx="762000" cy="409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600" y="1289050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smtClean="0">
                <a:solidFill>
                  <a:srgbClr val="FF0000"/>
                </a:solidFill>
              </a:rPr>
              <a:t>+</a:t>
            </a:r>
            <a:r>
              <a:rPr lang="it-IT" sz="900" b="1" dirty="0" smtClean="0">
                <a:solidFill>
                  <a:srgbClr val="707276"/>
                </a:solidFill>
              </a:rPr>
              <a:t> 25-44 anni</a:t>
            </a:r>
          </a:p>
        </p:txBody>
      </p:sp>
      <p:sp>
        <p:nvSpPr>
          <p:cNvPr id="20" name="Rectangle 63"/>
          <p:cNvSpPr>
            <a:spLocks noChangeArrowheads="1"/>
          </p:cNvSpPr>
          <p:nvPr/>
        </p:nvSpPr>
        <p:spPr bwMode="auto">
          <a:xfrm>
            <a:off x="3706813" y="6629400"/>
            <a:ext cx="2541587" cy="2460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8D6E00"/>
            </a:prstShdw>
          </a:effectLst>
          <a:extLst/>
        </p:spPr>
        <p:txBody>
          <a:bodyPr>
            <a:spAutoFit/>
          </a:bodyPr>
          <a:lstStyle/>
          <a:p>
            <a:pPr algn="ctr" defTabSz="914400" eaLnBrk="0" hangingPunct="0">
              <a:defRPr/>
            </a:pPr>
            <a:r>
              <a:rPr lang="pt-BR" sz="1000" dirty="0">
                <a:solidFill>
                  <a:srgbClr val="4A4D55"/>
                </a:solidFill>
                <a:ea typeface="+mn-ea"/>
                <a:cs typeface="+mn-cs"/>
              </a:rPr>
              <a:t>Base : Totale campione (</a:t>
            </a:r>
            <a:r>
              <a:rPr lang="pt-BR" sz="1000" dirty="0" smtClean="0">
                <a:solidFill>
                  <a:srgbClr val="4A4D55"/>
                </a:solidFill>
                <a:ea typeface="+mn-ea"/>
                <a:cs typeface="+mn-cs"/>
              </a:rPr>
              <a:t>n=1507)</a:t>
            </a:r>
            <a:r>
              <a:rPr lang="en-GB" sz="1000" dirty="0" smtClean="0">
                <a:solidFill>
                  <a:srgbClr val="4A4D55"/>
                </a:solidFill>
                <a:ea typeface="+mn-ea"/>
                <a:cs typeface="+mn-cs"/>
              </a:rPr>
              <a:t> </a:t>
            </a:r>
            <a:endParaRPr lang="en-GB" sz="1000" dirty="0">
              <a:solidFill>
                <a:srgbClr val="4A4D55"/>
              </a:solidFill>
              <a:ea typeface="+mn-ea"/>
              <a:cs typeface="+mn-cs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228600" y="0"/>
            <a:ext cx="8967788" cy="439738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spc="0" normalizeH="0" baseline="0" noProof="0" dirty="0" err="1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Valutazione</a:t>
            </a:r>
            <a:r>
              <a:rPr kumimoji="0" lang="en-US" sz="2000" b="1" i="0" u="none" strike="noStrike" kern="1200" spc="0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dell’ ADV </a:t>
            </a:r>
            <a:r>
              <a:rPr kumimoji="0" lang="en-US" sz="2000" b="1" i="0" u="none" strike="noStrike" kern="1200" spc="0" normalizeH="0" baseline="0" noProof="0" dirty="0" err="1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cartaceo</a:t>
            </a:r>
            <a:r>
              <a:rPr kumimoji="0" lang="en-US" sz="2000" i="0" u="none" strike="noStrike" kern="1200" spc="0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en-US" sz="2000" b="0" i="0" u="none" strike="noStrike" kern="1200" spc="0" normalizeH="0" baseline="0" noProof="0" dirty="0" err="1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dettaglio</a:t>
            </a:r>
            <a:endParaRPr kumimoji="0" lang="en-US" sz="2000" b="0" i="1" u="none" strike="noStrike" kern="1200" spc="0" normalizeH="0" baseline="0" noProof="0" dirty="0" smtClean="0">
              <a:ln>
                <a:noFill/>
              </a:ln>
              <a:solidFill>
                <a:srgbClr val="009DD9"/>
              </a:solidFill>
              <a:effectLst/>
              <a:uLnTx/>
              <a:uFillTx/>
              <a:latin typeface="+mj-lt"/>
              <a:ea typeface="굴림" pitchFamily="34" charset="-127"/>
              <a:cs typeface="+mj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6225" y="1373832"/>
            <a:ext cx="1857375" cy="3124200"/>
          </a:xfrm>
          <a:prstGeom prst="rect">
            <a:avLst/>
          </a:prstGeom>
          <a:noFill/>
          <a:ln w="38100">
            <a:solidFill>
              <a:srgbClr val="35A1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4" name="Picture 8" descr="http://www.videohomeline.com/pics/pollices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840432"/>
            <a:ext cx="857250" cy="857251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971800" y="2060575"/>
            <a:ext cx="762000" cy="409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bg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71800" y="2108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smtClean="0">
                <a:solidFill>
                  <a:srgbClr val="FF0000"/>
                </a:solidFill>
              </a:rPr>
              <a:t>+ </a:t>
            </a:r>
            <a:r>
              <a:rPr lang="it-IT" sz="900" b="1" dirty="0" smtClean="0">
                <a:solidFill>
                  <a:schemeClr val="bg2"/>
                </a:solidFill>
              </a:rPr>
              <a:t>Donna</a:t>
            </a:r>
          </a:p>
          <a:p>
            <a:r>
              <a:rPr lang="it-IT" sz="900" b="1" dirty="0" smtClean="0">
                <a:solidFill>
                  <a:srgbClr val="FF0000"/>
                </a:solidFill>
              </a:rPr>
              <a:t>+</a:t>
            </a:r>
            <a:r>
              <a:rPr lang="it-IT" sz="900" b="1" dirty="0" smtClean="0">
                <a:solidFill>
                  <a:srgbClr val="707276"/>
                </a:solidFill>
              </a:rPr>
              <a:t> 25-44 anni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048000" y="2917825"/>
            <a:ext cx="762000" cy="409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0" y="3035756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smtClean="0">
                <a:solidFill>
                  <a:srgbClr val="FF0000"/>
                </a:solidFill>
              </a:rPr>
              <a:t>+</a:t>
            </a:r>
            <a:r>
              <a:rPr lang="it-IT" sz="900" b="1" dirty="0" smtClean="0">
                <a:solidFill>
                  <a:srgbClr val="707276"/>
                </a:solidFill>
              </a:rPr>
              <a:t> 25-44 anni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895600" y="3784600"/>
            <a:ext cx="762000" cy="409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bg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95600" y="3832225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smtClean="0">
                <a:solidFill>
                  <a:srgbClr val="FF0000"/>
                </a:solidFill>
              </a:rPr>
              <a:t>+</a:t>
            </a:r>
            <a:r>
              <a:rPr lang="it-IT" sz="900" b="1" dirty="0" smtClean="0">
                <a:solidFill>
                  <a:srgbClr val="707276"/>
                </a:solidFill>
              </a:rPr>
              <a:t> 25-44 anni</a:t>
            </a:r>
          </a:p>
          <a:p>
            <a:r>
              <a:rPr lang="it-IT" sz="900" b="1" dirty="0" smtClean="0">
                <a:solidFill>
                  <a:srgbClr val="FF0000"/>
                </a:solidFill>
              </a:rPr>
              <a:t>+</a:t>
            </a:r>
            <a:r>
              <a:rPr lang="it-IT" sz="900" b="1" dirty="0" smtClean="0">
                <a:solidFill>
                  <a:srgbClr val="707276"/>
                </a:solidFill>
              </a:rPr>
              <a:t> Sud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590800" y="4546600"/>
            <a:ext cx="762000" cy="409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90800" y="4594225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smtClean="0">
                <a:solidFill>
                  <a:srgbClr val="FF0000"/>
                </a:solidFill>
              </a:rPr>
              <a:t>+ </a:t>
            </a:r>
            <a:r>
              <a:rPr lang="it-IT" sz="900" b="1" dirty="0" smtClean="0">
                <a:solidFill>
                  <a:schemeClr val="bg2"/>
                </a:solidFill>
              </a:rPr>
              <a:t>Donna</a:t>
            </a:r>
          </a:p>
          <a:p>
            <a:r>
              <a:rPr lang="it-IT" sz="900" b="1" dirty="0" smtClean="0">
                <a:solidFill>
                  <a:srgbClr val="FF0000"/>
                </a:solidFill>
              </a:rPr>
              <a:t>+</a:t>
            </a:r>
            <a:r>
              <a:rPr lang="it-IT" sz="900" b="1" dirty="0" smtClean="0">
                <a:solidFill>
                  <a:srgbClr val="707276"/>
                </a:solidFill>
              </a:rPr>
              <a:t> 25-44 anni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485775" y="5638800"/>
            <a:ext cx="86582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sz="1000" i="1" dirty="0" smtClean="0">
                <a:latin typeface="+mn-lt"/>
              </a:rPr>
              <a:t>D15. </a:t>
            </a:r>
            <a:r>
              <a:rPr lang="it-IT" sz="1000" dirty="0" smtClean="0">
                <a:latin typeface="+mn-lt"/>
              </a:rPr>
              <a:t>In </a:t>
            </a:r>
            <a:r>
              <a:rPr lang="it-IT" sz="1000" dirty="0">
                <a:latin typeface="+mn-lt"/>
              </a:rPr>
              <a:t>generale, quanto ritiene interessante utile questa forma di comunicazione pubblicitaria? </a:t>
            </a:r>
            <a:r>
              <a:rPr lang="it-IT" sz="1000" i="1" dirty="0">
                <a:latin typeface="+mn-lt"/>
              </a:rPr>
              <a:t>(risposta singola</a:t>
            </a:r>
            <a:r>
              <a:rPr lang="it-IT" sz="1000" i="1" dirty="0" smtClean="0">
                <a:latin typeface="+mn-lt"/>
              </a:rPr>
              <a:t>)</a:t>
            </a:r>
          </a:p>
          <a:p>
            <a:pPr algn="ctr" eaLnBrk="1" hangingPunct="1"/>
            <a:r>
              <a:rPr lang="it-IT" sz="1000" i="1" dirty="0">
                <a:latin typeface="+mn-lt"/>
              </a:rPr>
              <a:t>D16.</a:t>
            </a:r>
            <a:r>
              <a:rPr lang="it-IT" sz="1000" dirty="0">
                <a:latin typeface="+mn-lt"/>
              </a:rPr>
              <a:t>	... e quanto la ritiene efficace in termini di ricordo del messaggio o promozione comunicati? Quanto questa forma di comunicazione le fa ricordare le informazioni in essa contenute? </a:t>
            </a:r>
            <a:r>
              <a:rPr lang="it-IT" sz="1000" i="1" dirty="0">
                <a:latin typeface="+mn-lt"/>
              </a:rPr>
              <a:t>(risposta singola</a:t>
            </a:r>
            <a:r>
              <a:rPr lang="it-IT" sz="1000" i="1" dirty="0" smtClean="0">
                <a:latin typeface="+mn-lt"/>
              </a:rPr>
              <a:t>)</a:t>
            </a:r>
          </a:p>
          <a:p>
            <a:pPr algn="ctr" eaLnBrk="1" hangingPunct="1"/>
            <a:r>
              <a:rPr lang="it-IT" sz="1000" i="1" dirty="0" smtClean="0">
                <a:latin typeface="+mn-lt"/>
              </a:rPr>
              <a:t>D17. </a:t>
            </a:r>
            <a:r>
              <a:rPr lang="it-IT" sz="1000" dirty="0" smtClean="0">
                <a:latin typeface="+mn-lt"/>
              </a:rPr>
              <a:t>Quanto </a:t>
            </a:r>
            <a:r>
              <a:rPr lang="it-IT" sz="1000" dirty="0">
                <a:latin typeface="+mn-lt"/>
              </a:rPr>
              <a:t>la ritiene chiara in termini di comunicazione del messaggio contenuto?</a:t>
            </a:r>
            <a:r>
              <a:rPr lang="it-IT" sz="1000" i="1" dirty="0">
                <a:latin typeface="+mn-lt"/>
              </a:rPr>
              <a:t> (risposta singola) </a:t>
            </a:r>
            <a:endParaRPr lang="it-IT" sz="1000" i="1" dirty="0" smtClean="0">
              <a:latin typeface="+mn-lt"/>
            </a:endParaRPr>
          </a:p>
          <a:p>
            <a:pPr algn="ctr" eaLnBrk="1" hangingPunct="1"/>
            <a:r>
              <a:rPr lang="it-IT" sz="1000" i="1" dirty="0" smtClean="0">
                <a:latin typeface="+mn-lt"/>
              </a:rPr>
              <a:t>D18. </a:t>
            </a:r>
            <a:r>
              <a:rPr lang="it-IT" sz="1000" dirty="0" smtClean="0">
                <a:latin typeface="+mn-lt"/>
              </a:rPr>
              <a:t>Quanto </a:t>
            </a:r>
            <a:r>
              <a:rPr lang="it-IT" sz="1000" dirty="0">
                <a:latin typeface="+mn-lt"/>
              </a:rPr>
              <a:t>la ritiene completa in termini di informazioni sulle promozioni/offerte comunicate? </a:t>
            </a:r>
            <a:r>
              <a:rPr lang="it-IT" sz="1000" i="1" dirty="0">
                <a:latin typeface="+mn-lt"/>
              </a:rPr>
              <a:t>(risposta singola</a:t>
            </a:r>
            <a:r>
              <a:rPr lang="it-IT" sz="1000" i="1" dirty="0" smtClean="0">
                <a:latin typeface="+mn-lt"/>
              </a:rPr>
              <a:t>)</a:t>
            </a:r>
          </a:p>
          <a:p>
            <a:pPr algn="ctr" eaLnBrk="1" hangingPunct="1"/>
            <a:r>
              <a:rPr lang="it-IT" sz="1000" i="1" dirty="0">
                <a:latin typeface="+mn-lt"/>
              </a:rPr>
              <a:t>D18_bis </a:t>
            </a:r>
            <a:r>
              <a:rPr lang="it-IT" sz="1000" dirty="0">
                <a:latin typeface="+mn-lt"/>
              </a:rPr>
              <a:t>Quanto le offerte/promozioni segnalate sui volantini hanno effetto sulle sue scelte d’acquisto? </a:t>
            </a:r>
            <a:r>
              <a:rPr lang="it-IT" sz="1000" i="1" dirty="0">
                <a:latin typeface="+mn-lt"/>
              </a:rPr>
              <a:t>(risposta singola) 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" y="1012486"/>
            <a:ext cx="2695575" cy="150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63"/>
          <p:cNvSpPr>
            <a:spLocks noChangeArrowheads="1"/>
          </p:cNvSpPr>
          <p:nvPr/>
        </p:nvSpPr>
        <p:spPr bwMode="auto">
          <a:xfrm>
            <a:off x="3570288" y="6643048"/>
            <a:ext cx="2541587" cy="2460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8D6E00"/>
            </a:prstShdw>
          </a:effectLst>
          <a:extLst/>
        </p:spPr>
        <p:txBody>
          <a:bodyPr>
            <a:spAutoFit/>
          </a:bodyPr>
          <a:lstStyle/>
          <a:p>
            <a:pPr defTabSz="914400" eaLnBrk="0" hangingPunct="0">
              <a:defRPr/>
            </a:pPr>
            <a:r>
              <a:rPr lang="pt-BR" sz="1000" dirty="0">
                <a:solidFill>
                  <a:srgbClr val="4A4D55"/>
                </a:solidFill>
                <a:ea typeface="+mn-ea"/>
                <a:cs typeface="+mn-cs"/>
              </a:rPr>
              <a:t>Base : Totale campione (</a:t>
            </a:r>
            <a:r>
              <a:rPr lang="pt-BR" sz="1000" dirty="0" smtClean="0">
                <a:solidFill>
                  <a:srgbClr val="4A4D55"/>
                </a:solidFill>
                <a:ea typeface="+mn-ea"/>
                <a:cs typeface="+mn-cs"/>
              </a:rPr>
              <a:t>n=1507)</a:t>
            </a:r>
            <a:r>
              <a:rPr lang="en-GB" sz="1000" dirty="0" smtClean="0">
                <a:solidFill>
                  <a:srgbClr val="4A4D55"/>
                </a:solidFill>
                <a:ea typeface="+mn-ea"/>
                <a:cs typeface="+mn-cs"/>
              </a:rPr>
              <a:t> </a:t>
            </a:r>
            <a:endParaRPr lang="en-GB" sz="1000" dirty="0">
              <a:solidFill>
                <a:srgbClr val="4A4D55"/>
              </a:solidFill>
              <a:ea typeface="+mn-ea"/>
              <a:cs typeface="+mn-cs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328612" y="76200"/>
            <a:ext cx="8662988" cy="820738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/>
          <a:p>
            <a:pPr defTabSz="457200">
              <a:spcBef>
                <a:spcPct val="0"/>
              </a:spcBef>
            </a:pPr>
            <a:r>
              <a:rPr lang="en-US" sz="2000" b="1" dirty="0" err="1" smtClean="0">
                <a:solidFill>
                  <a:srgbClr val="009DD9"/>
                </a:solidFill>
              </a:rPr>
              <a:t>Immagine</a:t>
            </a:r>
            <a:r>
              <a:rPr lang="en-US" sz="2000" b="1" dirty="0" smtClean="0">
                <a:solidFill>
                  <a:srgbClr val="009DD9"/>
                </a:solidFill>
              </a:rPr>
              <a:t> dell’ ADV </a:t>
            </a:r>
            <a:r>
              <a:rPr lang="en-US" sz="2000" b="1" dirty="0" err="1" smtClean="0">
                <a:solidFill>
                  <a:srgbClr val="009DD9"/>
                </a:solidFill>
              </a:rPr>
              <a:t>cartaceo</a:t>
            </a:r>
            <a:r>
              <a:rPr lang="en-US" sz="2000" dirty="0" smtClean="0">
                <a:solidFill>
                  <a:srgbClr val="009DD9"/>
                </a:solidFill>
                <a:latin typeface="+mj-lt"/>
                <a:ea typeface="+mj-ea"/>
                <a:cs typeface="+mj-cs"/>
              </a:rPr>
              <a:t> (T</a:t>
            </a:r>
            <a:r>
              <a:rPr kumimoji="0" lang="en-US" sz="2000" b="0" i="0" u="none" strike="noStrike" kern="1200" spc="0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op2box).</a:t>
            </a:r>
            <a:br>
              <a:rPr kumimoji="0" lang="en-US" sz="2000" b="0" i="0" u="none" strike="noStrike" kern="1200" spc="0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b="0" i="0" u="none" strike="noStrike" kern="1200" spc="0" normalizeH="0" baseline="0" noProof="0" dirty="0" err="1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L’adv</a:t>
            </a:r>
            <a:r>
              <a:rPr kumimoji="0" lang="en-US" b="0" i="0" u="none" strike="noStrike" kern="1200" spc="0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kern="1200" spc="0" normalizeH="0" baseline="0" noProof="0" dirty="0" err="1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cartaceo</a:t>
            </a:r>
            <a:r>
              <a:rPr kumimoji="0" lang="en-US" b="0" i="0" u="none" strike="noStrike" kern="1200" spc="0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kern="1200" spc="0" normalizeH="0" baseline="0" noProof="0" dirty="0" err="1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viene</a:t>
            </a:r>
            <a:r>
              <a:rPr kumimoji="0" lang="en-US" b="0" i="0" u="none" strike="noStrike" kern="1200" spc="0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kern="1200" spc="0" normalizeH="0" baseline="0" noProof="0" dirty="0" err="1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percepito</a:t>
            </a:r>
            <a:r>
              <a:rPr kumimoji="0" lang="en-US" b="0" i="0" u="none" strike="noStrike" kern="1200" spc="0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utile, come </a:t>
            </a:r>
            <a:r>
              <a:rPr kumimoji="0" lang="en-US" b="0" i="0" u="none" strike="noStrike" kern="1200" spc="0" normalizeH="0" baseline="0" noProof="0" dirty="0" err="1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uno</a:t>
            </a:r>
            <a:r>
              <a:rPr kumimoji="0" lang="en-US" b="0" i="0" u="none" strike="noStrike" kern="1200" spc="0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kern="1200" spc="0" normalizeH="0" baseline="0" noProof="0" dirty="0" err="1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strumento</a:t>
            </a:r>
            <a:r>
              <a:rPr kumimoji="0" lang="en-US" b="0" i="0" u="none" strike="noStrike" kern="1200" spc="0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kern="1200" spc="0" normalizeH="0" baseline="0" noProof="0" dirty="0" err="1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che</a:t>
            </a:r>
            <a:r>
              <a:rPr kumimoji="0" lang="en-US" b="0" i="0" u="none" strike="noStrike" kern="1200" spc="0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kern="1200" spc="0" normalizeH="0" baseline="0" noProof="0" dirty="0" err="1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permette</a:t>
            </a:r>
            <a:r>
              <a:rPr kumimoji="0" lang="en-US" b="0" i="0" u="none" strike="noStrike" kern="1200" spc="0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di </a:t>
            </a:r>
            <a:r>
              <a:rPr kumimoji="0" lang="en-US" b="0" i="0" u="none" strike="noStrike" kern="1200" spc="0" normalizeH="0" baseline="0" noProof="0" dirty="0" err="1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risparmiare</a:t>
            </a:r>
            <a:r>
              <a:rPr lang="en-US" dirty="0" smtClean="0">
                <a:solidFill>
                  <a:srgbClr val="009DD9"/>
                </a:solidFill>
                <a:latin typeface="+mj-lt"/>
                <a:ea typeface="+mj-ea"/>
                <a:cs typeface="+mj-cs"/>
              </a:rPr>
              <a:t>,</a:t>
            </a:r>
            <a:r>
              <a:rPr kumimoji="0" lang="en-US" b="0" i="0" u="none" strike="noStrike" kern="1200" spc="0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non </a:t>
            </a:r>
            <a:r>
              <a:rPr kumimoji="0" lang="en-US" b="0" i="0" u="none" strike="noStrike" kern="1200" spc="0" normalizeH="0" baseline="0" noProof="0" dirty="0" err="1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invadente</a:t>
            </a:r>
            <a:r>
              <a:rPr kumimoji="0" lang="en-US" b="0" i="0" u="none" strike="noStrike" kern="1200" spc="0" normalizeH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 </a:t>
            </a:r>
            <a:r>
              <a:rPr kumimoji="0" lang="en-US" b="0" i="0" u="none" strike="noStrike" kern="1200" spc="0" normalizeH="0" noProof="0" dirty="0" err="1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che</a:t>
            </a:r>
            <a:r>
              <a:rPr kumimoji="0" lang="en-US" b="0" i="0" u="none" strike="noStrike" kern="1200" spc="0" normalizeH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kern="1200" spc="0" normalizeH="0" noProof="0" dirty="0" err="1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</a:t>
            </a:r>
            <a:r>
              <a:rPr kumimoji="0" lang="en-US" b="0" i="0" u="none" strike="noStrike" kern="1200" spc="0" normalizeH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kern="1200" spc="0" normalizeH="0" noProof="0" dirty="0" err="1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differenzia</a:t>
            </a:r>
            <a:r>
              <a:rPr kumimoji="0" lang="en-US" b="0" i="0" u="none" strike="noStrike" kern="1200" spc="0" normalizeH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kern="1200" spc="0" normalizeH="0" noProof="0" dirty="0" err="1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dalle</a:t>
            </a:r>
            <a:r>
              <a:rPr kumimoji="0" lang="en-US" b="0" i="0" u="none" strike="noStrike" kern="1200" spc="0" normalizeH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kern="1200" spc="0" normalizeH="0" noProof="0" dirty="0" err="1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altre</a:t>
            </a:r>
            <a:r>
              <a:rPr kumimoji="0" lang="en-US" b="0" i="0" u="none" strike="noStrike" kern="1200" spc="0" normalizeH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kern="1200" spc="0" normalizeH="0" noProof="0" dirty="0" err="1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forme</a:t>
            </a:r>
            <a:r>
              <a:rPr kumimoji="0" lang="en-US" b="0" i="0" u="none" strike="noStrike" kern="1200" spc="0" normalizeH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di </a:t>
            </a:r>
            <a:r>
              <a:rPr kumimoji="0" lang="en-US" b="0" i="0" u="none" strike="noStrike" kern="1200" spc="0" normalizeH="0" noProof="0" dirty="0" err="1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comunicazione</a:t>
            </a:r>
            <a:r>
              <a:rPr kumimoji="0" lang="en-US" b="0" i="0" u="none" strike="noStrike" kern="1200" spc="0" normalizeH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en-US" b="0" i="0" u="none" strike="noStrike" kern="1200" spc="0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b="0" i="1" u="none" strike="noStrike" kern="1200" spc="0" normalizeH="0" baseline="0" noProof="0" dirty="0" smtClean="0">
              <a:ln>
                <a:noFill/>
              </a:ln>
              <a:solidFill>
                <a:srgbClr val="009DD9"/>
              </a:solidFill>
              <a:effectLst/>
              <a:uLnTx/>
              <a:uFillTx/>
              <a:latin typeface="+mj-lt"/>
              <a:ea typeface="굴림" pitchFamily="34" charset="-127"/>
              <a:cs typeface="+mj-cs"/>
            </a:endParaRPr>
          </a:p>
        </p:txBody>
      </p:sp>
      <p:graphicFrame>
        <p:nvGraphicFramePr>
          <p:cNvPr id="26" name="Diagram 25"/>
          <p:cNvGraphicFramePr/>
          <p:nvPr/>
        </p:nvGraphicFramePr>
        <p:xfrm>
          <a:off x="609600" y="1193800"/>
          <a:ext cx="8305800" cy="505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7" name="Picture 26" descr="http://www.publiuno.it/images/volantino-tipografi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43400" y="5181600"/>
            <a:ext cx="845634" cy="762000"/>
          </a:xfrm>
          <a:prstGeom prst="rect">
            <a:avLst/>
          </a:prstGeom>
          <a:noFill/>
        </p:spPr>
      </p:pic>
      <p:sp>
        <p:nvSpPr>
          <p:cNvPr id="34" name="Right Arrow 33"/>
          <p:cNvSpPr/>
          <p:nvPr/>
        </p:nvSpPr>
        <p:spPr>
          <a:xfrm rot="19308256">
            <a:off x="5452175" y="5203957"/>
            <a:ext cx="2623692" cy="30480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13099455">
            <a:off x="1488221" y="5182416"/>
            <a:ext cx="2623692" cy="30480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25889" y="6384920"/>
            <a:ext cx="86582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i="1" dirty="0">
                <a:latin typeface="+mn-lt"/>
              </a:rPr>
              <a:t>D22</a:t>
            </a:r>
            <a:r>
              <a:rPr lang="it-IT" i="1" dirty="0" smtClean="0">
                <a:latin typeface="+mn-lt"/>
              </a:rPr>
              <a:t>. </a:t>
            </a:r>
            <a:r>
              <a:rPr lang="it-IT" i="1" dirty="0">
                <a:latin typeface="+mn-lt"/>
              </a:rPr>
              <a:t>	</a:t>
            </a:r>
            <a:r>
              <a:rPr lang="it-IT" dirty="0">
                <a:latin typeface="+mn-lt"/>
              </a:rPr>
              <a:t>Quanto è d’accordo con queste affermazioni comunemente espresse  su questa forma di comunicazione? </a:t>
            </a:r>
            <a:r>
              <a:rPr lang="it-IT" i="1" dirty="0">
                <a:latin typeface="+mn-lt"/>
              </a:rPr>
              <a:t>(risposta singola per riga) 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81000"/>
            <a:ext cx="2009775" cy="111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131111522"/>
              </p:ext>
            </p:extLst>
          </p:nvPr>
        </p:nvGraphicFramePr>
        <p:xfrm>
          <a:off x="152400" y="1395838"/>
          <a:ext cx="7772400" cy="492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903060"/>
              </p:ext>
            </p:extLst>
          </p:nvPr>
        </p:nvGraphicFramePr>
        <p:xfrm>
          <a:off x="7772400" y="1014838"/>
          <a:ext cx="1143000" cy="4879031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571500"/>
                <a:gridCol w="571500"/>
              </a:tblGrid>
              <a:tr h="534362">
                <a:tc>
                  <a:txBody>
                    <a:bodyPr/>
                    <a:lstStyle/>
                    <a:p>
                      <a:pPr algn="ctr"/>
                      <a:r>
                        <a:rPr lang="it-IT" sz="1100" b="0" i="1" dirty="0" smtClean="0"/>
                        <a:t>top2box</a:t>
                      </a:r>
                      <a:endParaRPr lang="en-US" sz="11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i="1" dirty="0" smtClean="0"/>
                        <a:t>Media (1-5)</a:t>
                      </a:r>
                      <a:endParaRPr lang="en-US" sz="1100" b="0" i="1" dirty="0"/>
                    </a:p>
                  </a:txBody>
                  <a:tcPr anchor="ctr"/>
                </a:tc>
              </a:tr>
              <a:tr h="935664"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smtClean="0"/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smtClean="0"/>
                        <a:t>3,6</a:t>
                      </a:r>
                      <a:endParaRPr lang="en-US" sz="1050" dirty="0"/>
                    </a:p>
                  </a:txBody>
                  <a:tcPr anchor="ctr"/>
                </a:tc>
              </a:tr>
              <a:tr h="824447"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smtClean="0"/>
                        <a:t>54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smtClean="0"/>
                        <a:t>3,3</a:t>
                      </a:r>
                      <a:endParaRPr lang="en-US" sz="1050" dirty="0"/>
                    </a:p>
                  </a:txBody>
                  <a:tcPr anchor="ctr"/>
                </a:tc>
              </a:tr>
              <a:tr h="824447"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smtClean="0"/>
                        <a:t>53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smtClean="0"/>
                        <a:t>3,3</a:t>
                      </a:r>
                      <a:endParaRPr lang="en-US" sz="1050" dirty="0"/>
                    </a:p>
                  </a:txBody>
                  <a:tcPr anchor="ctr"/>
                </a:tc>
              </a:tr>
              <a:tr h="935664"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smtClean="0"/>
                        <a:t>51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smtClean="0"/>
                        <a:t>3,2</a:t>
                      </a:r>
                      <a:endParaRPr lang="en-US" sz="1050" dirty="0"/>
                    </a:p>
                  </a:txBody>
                  <a:tcPr anchor="ctr"/>
                </a:tc>
              </a:tr>
              <a:tr h="824447"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smtClean="0"/>
                        <a:t>41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smtClean="0"/>
                        <a:t>2,9</a:t>
                      </a:r>
                      <a:endParaRPr lang="en-US" sz="105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4495799" y="1522838"/>
            <a:ext cx="1616075" cy="409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5798" y="1563081"/>
            <a:ext cx="161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smtClean="0">
                <a:solidFill>
                  <a:srgbClr val="FF0000"/>
                </a:solidFill>
              </a:rPr>
              <a:t>+</a:t>
            </a:r>
            <a:r>
              <a:rPr lang="it-IT" sz="900" b="1" dirty="0" smtClean="0">
                <a:solidFill>
                  <a:srgbClr val="707276"/>
                </a:solidFill>
              </a:rPr>
              <a:t> 25-44 anni</a:t>
            </a:r>
          </a:p>
          <a:p>
            <a:r>
              <a:rPr lang="it-IT" sz="900" b="1" dirty="0" smtClean="0">
                <a:solidFill>
                  <a:srgbClr val="FF0000"/>
                </a:solidFill>
              </a:rPr>
              <a:t>+</a:t>
            </a:r>
            <a:r>
              <a:rPr lang="it-IT" sz="900" b="1" dirty="0" smtClean="0">
                <a:solidFill>
                  <a:srgbClr val="707276"/>
                </a:solidFill>
              </a:rPr>
              <a:t> famiglie con figli &lt; di 6 anni</a:t>
            </a:r>
          </a:p>
        </p:txBody>
      </p:sp>
      <p:sp>
        <p:nvSpPr>
          <p:cNvPr id="20" name="Rectangle 63"/>
          <p:cNvSpPr>
            <a:spLocks noChangeArrowheads="1"/>
          </p:cNvSpPr>
          <p:nvPr/>
        </p:nvSpPr>
        <p:spPr bwMode="auto">
          <a:xfrm>
            <a:off x="3570288" y="6592561"/>
            <a:ext cx="2541587" cy="2460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8D6E00"/>
            </a:prstShdw>
          </a:effectLst>
          <a:extLst/>
        </p:spPr>
        <p:txBody>
          <a:bodyPr>
            <a:spAutoFit/>
          </a:bodyPr>
          <a:lstStyle/>
          <a:p>
            <a:pPr algn="ctr" defTabSz="914400" eaLnBrk="0" hangingPunct="0">
              <a:defRPr/>
            </a:pPr>
            <a:r>
              <a:rPr lang="pt-BR" sz="1000" dirty="0">
                <a:solidFill>
                  <a:srgbClr val="4A4D55"/>
                </a:solidFill>
                <a:ea typeface="+mn-ea"/>
                <a:cs typeface="+mn-cs"/>
              </a:rPr>
              <a:t>Base : Totale campione (</a:t>
            </a:r>
            <a:r>
              <a:rPr lang="pt-BR" sz="1000" dirty="0" smtClean="0">
                <a:solidFill>
                  <a:srgbClr val="4A4D55"/>
                </a:solidFill>
                <a:ea typeface="+mn-ea"/>
                <a:cs typeface="+mn-cs"/>
              </a:rPr>
              <a:t>n=1507)</a:t>
            </a:r>
            <a:r>
              <a:rPr lang="en-GB" sz="1000" dirty="0" smtClean="0">
                <a:solidFill>
                  <a:srgbClr val="4A4D55"/>
                </a:solidFill>
                <a:ea typeface="+mn-ea"/>
                <a:cs typeface="+mn-cs"/>
              </a:rPr>
              <a:t> </a:t>
            </a:r>
            <a:endParaRPr lang="en-GB" sz="1000" dirty="0">
              <a:solidFill>
                <a:srgbClr val="4A4D55"/>
              </a:solidFill>
              <a:ea typeface="+mn-ea"/>
              <a:cs typeface="+mn-cs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228600" y="0"/>
            <a:ext cx="8967788" cy="439738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spc="0" normalizeH="0" baseline="0" noProof="0" dirty="0" err="1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Immagine</a:t>
            </a:r>
            <a:r>
              <a:rPr kumimoji="0" lang="en-US" sz="2000" b="1" i="0" u="none" strike="noStrike" kern="1200" spc="0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dell’ ADV </a:t>
            </a:r>
            <a:r>
              <a:rPr kumimoji="0" lang="en-US" sz="2000" b="1" i="0" u="none" strike="noStrike" kern="1200" spc="0" normalizeH="0" baseline="0" noProof="0" dirty="0" err="1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cartaceo</a:t>
            </a:r>
            <a:r>
              <a:rPr kumimoji="0" lang="en-US" sz="2000" i="0" u="none" strike="noStrike" kern="1200" spc="0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lang="en-US" sz="2000" b="1" dirty="0" smtClean="0">
                <a:solidFill>
                  <a:srgbClr val="009DD9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dirty="0" err="1" smtClean="0">
                <a:solidFill>
                  <a:srgbClr val="009DD9"/>
                </a:solidFill>
                <a:latin typeface="+mj-lt"/>
                <a:ea typeface="+mj-ea"/>
                <a:cs typeface="+mj-cs"/>
              </a:rPr>
              <a:t>dettaglio</a:t>
            </a:r>
            <a:endParaRPr kumimoji="0" lang="en-US" sz="2000" b="0" i="1" u="none" strike="noStrike" kern="1200" spc="0" normalizeH="0" baseline="0" noProof="0" dirty="0" smtClean="0">
              <a:ln>
                <a:noFill/>
              </a:ln>
              <a:solidFill>
                <a:srgbClr val="009DD9"/>
              </a:solidFill>
              <a:effectLst/>
              <a:uLnTx/>
              <a:uFillTx/>
              <a:latin typeface="+mj-lt"/>
              <a:ea typeface="굴림" pitchFamily="34" charset="-127"/>
              <a:cs typeface="+mj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7651" y="1779070"/>
            <a:ext cx="3581400" cy="2867968"/>
          </a:xfrm>
          <a:prstGeom prst="rect">
            <a:avLst/>
          </a:prstGeom>
          <a:noFill/>
          <a:ln w="38100">
            <a:solidFill>
              <a:srgbClr val="35A1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4" name="Picture 8" descr="http://www.videohomeline.com/pics/pollices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990600"/>
            <a:ext cx="857250" cy="857251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4191000" y="2313413"/>
            <a:ext cx="1676400" cy="409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bg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39904" y="2264284"/>
            <a:ext cx="1676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smtClean="0">
                <a:solidFill>
                  <a:srgbClr val="FF0000"/>
                </a:solidFill>
              </a:rPr>
              <a:t>+</a:t>
            </a:r>
            <a:r>
              <a:rPr lang="it-IT" sz="900" b="1" dirty="0" smtClean="0">
                <a:solidFill>
                  <a:srgbClr val="707276"/>
                </a:solidFill>
              </a:rPr>
              <a:t> 25-44 anni</a:t>
            </a:r>
          </a:p>
          <a:p>
            <a:r>
              <a:rPr lang="it-IT" sz="900" b="1" dirty="0" smtClean="0">
                <a:solidFill>
                  <a:srgbClr val="FF0000"/>
                </a:solidFill>
              </a:rPr>
              <a:t>+</a:t>
            </a:r>
            <a:r>
              <a:rPr lang="it-IT" sz="900" b="1" dirty="0" smtClean="0">
                <a:solidFill>
                  <a:srgbClr val="707276"/>
                </a:solidFill>
              </a:rPr>
              <a:t> Sud</a:t>
            </a:r>
          </a:p>
          <a:p>
            <a:r>
              <a:rPr lang="it-IT" sz="900" b="1" dirty="0" smtClean="0">
                <a:solidFill>
                  <a:srgbClr val="FF0000"/>
                </a:solidFill>
              </a:rPr>
              <a:t>+</a:t>
            </a:r>
            <a:r>
              <a:rPr lang="it-IT" sz="900" b="1" dirty="0" smtClean="0">
                <a:solidFill>
                  <a:srgbClr val="707276"/>
                </a:solidFill>
              </a:rPr>
              <a:t> famiglie con figli &lt; di 6 anni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191000" y="3175723"/>
            <a:ext cx="1371600" cy="480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bg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91000" y="3128098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1" dirty="0" smtClean="0">
                <a:solidFill>
                  <a:srgbClr val="FF0000"/>
                </a:solidFill>
              </a:rPr>
              <a:t>+ </a:t>
            </a:r>
            <a:r>
              <a:rPr lang="it-IT" sz="800" b="1" dirty="0" smtClean="0">
                <a:solidFill>
                  <a:schemeClr val="bg2"/>
                </a:solidFill>
              </a:rPr>
              <a:t>Donna</a:t>
            </a:r>
          </a:p>
          <a:p>
            <a:r>
              <a:rPr lang="it-IT" sz="800" b="1" dirty="0" smtClean="0">
                <a:solidFill>
                  <a:srgbClr val="FF0000"/>
                </a:solidFill>
              </a:rPr>
              <a:t>+</a:t>
            </a:r>
            <a:r>
              <a:rPr lang="it-IT" sz="800" b="1" dirty="0" smtClean="0">
                <a:solidFill>
                  <a:srgbClr val="707276"/>
                </a:solidFill>
              </a:rPr>
              <a:t> 45-54 anni</a:t>
            </a:r>
          </a:p>
          <a:p>
            <a:r>
              <a:rPr lang="it-IT" sz="800" b="1" dirty="0" smtClean="0">
                <a:solidFill>
                  <a:srgbClr val="FF0000"/>
                </a:solidFill>
              </a:rPr>
              <a:t>+</a:t>
            </a:r>
            <a:r>
              <a:rPr lang="it-IT" sz="800" b="1" dirty="0" smtClean="0">
                <a:solidFill>
                  <a:srgbClr val="707276"/>
                </a:solidFill>
              </a:rPr>
              <a:t> Sud</a:t>
            </a:r>
          </a:p>
          <a:p>
            <a:r>
              <a:rPr lang="it-IT" sz="800" b="1" dirty="0" smtClean="0">
                <a:solidFill>
                  <a:srgbClr val="FF0000"/>
                </a:solidFill>
              </a:rPr>
              <a:t>+</a:t>
            </a:r>
            <a:r>
              <a:rPr lang="it-IT" sz="800" b="1" dirty="0" smtClean="0">
                <a:solidFill>
                  <a:srgbClr val="707276"/>
                </a:solidFill>
              </a:rPr>
              <a:t> famiglie con figli &gt; di 6 anni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114800" y="4186088"/>
            <a:ext cx="1371600" cy="232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bg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14800" y="4202993"/>
            <a:ext cx="1447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1" dirty="0" smtClean="0">
                <a:solidFill>
                  <a:srgbClr val="FF0000"/>
                </a:solidFill>
              </a:rPr>
              <a:t>+</a:t>
            </a:r>
            <a:r>
              <a:rPr lang="it-IT" sz="800" b="1" dirty="0" smtClean="0">
                <a:solidFill>
                  <a:srgbClr val="707276"/>
                </a:solidFill>
              </a:rPr>
              <a:t> famiglie con figli &lt; di 6 anni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962400" y="4948088"/>
            <a:ext cx="1371600" cy="308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62400" y="4919512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1" dirty="0" smtClean="0">
                <a:solidFill>
                  <a:srgbClr val="FF0000"/>
                </a:solidFill>
              </a:rPr>
              <a:t>+</a:t>
            </a:r>
            <a:r>
              <a:rPr lang="it-IT" sz="800" b="1" dirty="0" smtClean="0">
                <a:solidFill>
                  <a:srgbClr val="707276"/>
                </a:solidFill>
              </a:rPr>
              <a:t> Sud</a:t>
            </a:r>
          </a:p>
          <a:p>
            <a:r>
              <a:rPr lang="it-IT" sz="800" b="1" dirty="0" smtClean="0">
                <a:solidFill>
                  <a:srgbClr val="FF0000"/>
                </a:solidFill>
              </a:rPr>
              <a:t>+</a:t>
            </a:r>
            <a:r>
              <a:rPr lang="it-IT" sz="800" b="1" dirty="0" smtClean="0">
                <a:solidFill>
                  <a:srgbClr val="707276"/>
                </a:solidFill>
              </a:rPr>
              <a:t> famiglie con figli &gt; di 6 anni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25889" y="6324600"/>
            <a:ext cx="86582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sz="1000" i="1" dirty="0">
                <a:latin typeface="+mn-lt"/>
              </a:rPr>
              <a:t>D22.	</a:t>
            </a:r>
            <a:r>
              <a:rPr lang="it-IT" sz="1000" i="1" dirty="0" smtClean="0">
                <a:latin typeface="+mn-lt"/>
              </a:rPr>
              <a:t> </a:t>
            </a:r>
            <a:r>
              <a:rPr lang="it-IT" sz="1000" dirty="0" smtClean="0">
                <a:latin typeface="+mn-lt"/>
              </a:rPr>
              <a:t>Quanto </a:t>
            </a:r>
            <a:r>
              <a:rPr lang="it-IT" sz="1000" dirty="0">
                <a:latin typeface="+mn-lt"/>
              </a:rPr>
              <a:t>è d’accordo con queste affermazioni comunemente espresse  su questa forma di comunicazione? </a:t>
            </a:r>
            <a:r>
              <a:rPr lang="it-IT" sz="1000" i="1" dirty="0">
                <a:latin typeface="+mn-lt"/>
              </a:rPr>
              <a:t>(risposta singola per riga) 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81200" y="1981200"/>
            <a:ext cx="6978810" cy="914400"/>
          </a:xfrm>
        </p:spPr>
        <p:txBody>
          <a:bodyPr>
            <a:normAutofit/>
          </a:bodyPr>
          <a:lstStyle/>
          <a:p>
            <a:r>
              <a:rPr lang="it-IT" dirty="0" smtClean="0"/>
              <a:t>Eco-sostenibilità</a:t>
            </a:r>
          </a:p>
        </p:txBody>
      </p:sp>
      <p:pic>
        <p:nvPicPr>
          <p:cNvPr id="3" name="Picture 2" descr="http://www.publiuno.it/images/volantino-tipograf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124200"/>
            <a:ext cx="2971800" cy="2677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0473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7350" y="52388"/>
            <a:ext cx="7918450" cy="601662"/>
          </a:xfrm>
        </p:spPr>
        <p:txBody>
          <a:bodyPr/>
          <a:lstStyle/>
          <a:p>
            <a:pPr eaLnBrk="1" hangingPunct="1"/>
            <a:r>
              <a:rPr lang="it-IT" sz="2400" dirty="0" smtClean="0"/>
              <a:t>agenda</a:t>
            </a:r>
            <a:endParaRPr lang="en-US" sz="2400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077913" y="885825"/>
            <a:ext cx="7075487" cy="53625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just">
              <a:lnSpc>
                <a:spcPct val="130000"/>
              </a:lnSpc>
              <a:buClr>
                <a:srgbClr val="007FC7"/>
              </a:buClr>
            </a:pPr>
            <a:r>
              <a:rPr lang="it-IT" dirty="0" smtClean="0">
                <a:solidFill>
                  <a:srgbClr val="009DD9"/>
                </a:solidFill>
              </a:rPr>
              <a:t> </a:t>
            </a:r>
            <a:r>
              <a:rPr lang="it-IT" b="1" dirty="0" smtClean="0">
                <a:solidFill>
                  <a:srgbClr val="009DD9"/>
                </a:solidFill>
              </a:rPr>
              <a:t>Obiettivi di ricerca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 smtClean="0">
                <a:solidFill>
                  <a:schemeClr val="bg1">
                    <a:lumMod val="85000"/>
                  </a:schemeClr>
                </a:solidFill>
              </a:rPr>
              <a:t> Campione e Metodologia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 smtClean="0">
                <a:solidFill>
                  <a:schemeClr val="bg1">
                    <a:lumMod val="85000"/>
                  </a:schemeClr>
                </a:solidFill>
              </a:rPr>
              <a:t> Profilazione del campione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 smtClean="0">
                <a:solidFill>
                  <a:schemeClr val="bg1">
                    <a:lumMod val="85000"/>
                  </a:schemeClr>
                </a:solidFill>
              </a:rPr>
              <a:t> Background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 smtClean="0">
                <a:solidFill>
                  <a:schemeClr val="bg1">
                    <a:lumMod val="85000"/>
                  </a:schemeClr>
                </a:solidFill>
              </a:rPr>
              <a:t> Il materiale pubblicitario cartaceo</a:t>
            </a:r>
          </a:p>
          <a:p>
            <a:pPr lvl="1" indent="-225425" algn="just">
              <a:lnSpc>
                <a:spcPct val="130000"/>
              </a:lnSpc>
              <a:buClr>
                <a:schemeClr val="bg1">
                  <a:lumMod val="85000"/>
                </a:schemeClr>
              </a:buClr>
              <a:buFont typeface="Courier New" pitchFamily="49" charset="0"/>
              <a:buChar char="o"/>
            </a:pPr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Interesse vs. il materiale pubblicitario cartaceo</a:t>
            </a:r>
          </a:p>
          <a:p>
            <a:pPr lvl="1" indent="-225425" algn="just">
              <a:lnSpc>
                <a:spcPct val="130000"/>
              </a:lnSpc>
              <a:buClr>
                <a:schemeClr val="bg1">
                  <a:lumMod val="85000"/>
                </a:schemeClr>
              </a:buClr>
              <a:buFont typeface="Courier New" pitchFamily="49" charset="0"/>
              <a:buChar char="o"/>
            </a:pP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Valutazione del materiale cartaceo in generale</a:t>
            </a:r>
          </a:p>
          <a:p>
            <a:pPr lvl="1" indent="-225425" algn="just">
              <a:lnSpc>
                <a:spcPct val="130000"/>
              </a:lnSpc>
              <a:buClr>
                <a:schemeClr val="bg1">
                  <a:lumMod val="85000"/>
                </a:schemeClr>
              </a:buClr>
              <a:buFont typeface="Courier New" pitchFamily="49" charset="0"/>
              <a:buChar char="o"/>
            </a:pP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Eco-sostenibilità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 smtClean="0">
                <a:solidFill>
                  <a:schemeClr val="bg1">
                    <a:lumMod val="85000"/>
                  </a:schemeClr>
                </a:solidFill>
              </a:rPr>
              <a:t> Forme digitali di divulgazione del materiale pubblicitario – l’e-ADV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 smtClean="0">
                <a:solidFill>
                  <a:schemeClr val="bg1">
                    <a:lumMod val="85000"/>
                  </a:schemeClr>
                </a:solidFill>
              </a:rPr>
              <a:t> Comparazione volantini cartacei VS digitali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 smtClean="0">
                <a:solidFill>
                  <a:schemeClr val="bg1">
                    <a:lumMod val="85000"/>
                  </a:schemeClr>
                </a:solidFill>
              </a:rPr>
              <a:t> Comparazione materiale pubblicitario door to door VS altri media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 smtClean="0">
                <a:solidFill>
                  <a:schemeClr val="bg1">
                    <a:lumMod val="85000"/>
                  </a:schemeClr>
                </a:solidFill>
              </a:rPr>
              <a:t> Acquisti online</a:t>
            </a:r>
          </a:p>
          <a:p>
            <a:pPr marL="0" indent="0" algn="just">
              <a:lnSpc>
                <a:spcPct val="130000"/>
              </a:lnSpc>
            </a:pPr>
            <a:endParaRPr lang="it-IT" sz="1600" dirty="0" smtClean="0"/>
          </a:p>
          <a:p>
            <a:pPr marL="0" indent="0" algn="just">
              <a:lnSpc>
                <a:spcPct val="130000"/>
              </a:lnSpc>
            </a:pPr>
            <a:endParaRPr lang="it-IT" sz="1600" dirty="0" smtClean="0"/>
          </a:p>
          <a:p>
            <a:pPr marL="0" indent="0" algn="just">
              <a:lnSpc>
                <a:spcPct val="130000"/>
              </a:lnSpc>
            </a:pPr>
            <a:endParaRPr lang="it-IT" sz="1600" dirty="0" smtClean="0"/>
          </a:p>
        </p:txBody>
      </p:sp>
      <p:pic>
        <p:nvPicPr>
          <p:cNvPr id="1026" name="Picture 2" descr="http://media-s3.viva-images.com/vivastreet_it/clad/ee/6/47132308/large/1.jpg?dt=ddd1753d52b7697a56c70a52842bc26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5" r="50000"/>
          <a:stretch/>
        </p:blipFill>
        <p:spPr bwMode="auto">
          <a:xfrm>
            <a:off x="533400" y="838200"/>
            <a:ext cx="530225" cy="56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402568"/>
            <a:ext cx="771525" cy="668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5" name="Rectangle 63"/>
          <p:cNvSpPr>
            <a:spLocks noChangeArrowheads="1"/>
          </p:cNvSpPr>
          <p:nvPr/>
        </p:nvSpPr>
        <p:spPr bwMode="auto">
          <a:xfrm>
            <a:off x="3570288" y="6551365"/>
            <a:ext cx="2541587" cy="2460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8D6E00"/>
            </a:prstShdw>
          </a:effectLst>
          <a:extLst/>
        </p:spPr>
        <p:txBody>
          <a:bodyPr>
            <a:spAutoFit/>
          </a:bodyPr>
          <a:lstStyle/>
          <a:p>
            <a:pPr algn="ctr" defTabSz="914400" eaLnBrk="0" hangingPunct="0">
              <a:defRPr/>
            </a:pPr>
            <a:r>
              <a:rPr lang="pt-BR" sz="1000" dirty="0">
                <a:solidFill>
                  <a:srgbClr val="4A4D55"/>
                </a:solidFill>
                <a:ea typeface="+mn-ea"/>
                <a:cs typeface="+mn-cs"/>
              </a:rPr>
              <a:t>Base : Totale campione (</a:t>
            </a:r>
            <a:r>
              <a:rPr lang="pt-BR" sz="1000" dirty="0" smtClean="0">
                <a:solidFill>
                  <a:srgbClr val="4A4D55"/>
                </a:solidFill>
                <a:ea typeface="+mn-ea"/>
                <a:cs typeface="+mn-cs"/>
              </a:rPr>
              <a:t>n=1507)</a:t>
            </a:r>
            <a:r>
              <a:rPr lang="en-GB" sz="1000" dirty="0" smtClean="0">
                <a:solidFill>
                  <a:srgbClr val="4A4D55"/>
                </a:solidFill>
                <a:ea typeface="+mn-ea"/>
                <a:cs typeface="+mn-cs"/>
              </a:rPr>
              <a:t> </a:t>
            </a:r>
            <a:endParaRPr lang="en-GB" sz="1000" dirty="0">
              <a:solidFill>
                <a:srgbClr val="4A4D55"/>
              </a:solidFill>
              <a:ea typeface="+mn-ea"/>
              <a:cs typeface="+mn-cs"/>
            </a:endParaRPr>
          </a:p>
        </p:txBody>
      </p:sp>
      <p:graphicFrame>
        <p:nvGraphicFramePr>
          <p:cNvPr id="7" name="Char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3407960"/>
              </p:ext>
            </p:extLst>
          </p:nvPr>
        </p:nvGraphicFramePr>
        <p:xfrm>
          <a:off x="228600" y="1524000"/>
          <a:ext cx="55626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43000" y="1265991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/>
              <a:t>L’ ADV cartaceo è stampato ...</a:t>
            </a:r>
            <a:endParaRPr lang="en-US" sz="14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18389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/>
              <a:t>Quanto è importante che sia stampato su carta riciclata?</a:t>
            </a:r>
            <a:endParaRPr lang="en-US" sz="1400" b="1" i="1" dirty="0"/>
          </a:p>
        </p:txBody>
      </p:sp>
      <p:sp>
        <p:nvSpPr>
          <p:cNvPr id="11" name="Rounded Rectangle 10"/>
          <p:cNvSpPr/>
          <p:nvPr/>
        </p:nvSpPr>
        <p:spPr>
          <a:xfrm>
            <a:off x="533400" y="1219200"/>
            <a:ext cx="4876800" cy="2971800"/>
          </a:xfrm>
          <a:prstGeom prst="roundRect">
            <a:avLst/>
          </a:prstGeom>
          <a:noFill/>
          <a:ln w="12700">
            <a:solidFill>
              <a:srgbClr val="FFC4D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http://www.publiuno.it/images/volantino-tipograf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4071" y="4419600"/>
            <a:ext cx="1606704" cy="1447800"/>
          </a:xfrm>
          <a:prstGeom prst="rect">
            <a:avLst/>
          </a:prstGeom>
          <a:noFill/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04800" y="76200"/>
            <a:ext cx="8305800" cy="694216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9DD9"/>
                </a:solidFill>
                <a:latin typeface="+mj-lt"/>
                <a:ea typeface="+mj-ea"/>
                <a:cs typeface="+mj-cs"/>
              </a:rPr>
              <a:t>M</a:t>
            </a:r>
            <a:r>
              <a:rPr kumimoji="0" lang="en-US" b="0" i="0" u="none" strike="noStrike" kern="1200" spc="0" normalizeH="0" baseline="0" noProof="0" dirty="0" err="1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età</a:t>
            </a:r>
            <a:r>
              <a:rPr kumimoji="0" lang="en-US" b="0" i="0" u="none" strike="noStrike" kern="1200" spc="0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del </a:t>
            </a:r>
            <a:r>
              <a:rPr kumimoji="0" lang="en-US" b="0" i="0" u="none" strike="noStrike" kern="1200" spc="0" normalizeH="0" baseline="0" noProof="0" dirty="0" err="1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campione</a:t>
            </a:r>
            <a:r>
              <a:rPr kumimoji="0" lang="en-US" b="0" i="0" u="none" strike="noStrike" kern="1200" spc="0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kern="1200" spc="0" normalizeH="0" baseline="0" noProof="0" dirty="0" err="1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</a:t>
            </a:r>
            <a:r>
              <a:rPr kumimoji="0" lang="en-US" b="0" i="0" u="none" strike="noStrike" kern="1200" spc="0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kern="1200" spc="0" normalizeH="0" baseline="0" noProof="0" dirty="0" err="1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che</a:t>
            </a:r>
            <a:r>
              <a:rPr kumimoji="0" lang="en-US" b="0" i="0" u="none" strike="noStrike" kern="1200" spc="0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kern="1200" spc="0" normalizeH="0" baseline="0" noProof="0" dirty="0" err="1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l’adv</a:t>
            </a:r>
            <a:r>
              <a:rPr kumimoji="0" lang="en-US" b="0" i="0" u="none" strike="noStrike" kern="1200" spc="0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kern="1200" spc="0" normalizeH="0" baseline="0" noProof="0" dirty="0" err="1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cartaceo</a:t>
            </a:r>
            <a:r>
              <a:rPr kumimoji="0" lang="en-US" b="0" i="0" u="none" strike="noStrike" kern="1200" spc="0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kern="1200" spc="0" normalizeH="0" baseline="0" noProof="0" dirty="0" err="1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distribuito</a:t>
            </a:r>
            <a:r>
              <a:rPr kumimoji="0" lang="en-US" b="0" i="0" u="none" strike="noStrike" kern="1200" spc="0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kern="1200" spc="0" normalizeH="0" baseline="0" noProof="0" dirty="0" err="1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porta</a:t>
            </a:r>
            <a:r>
              <a:rPr kumimoji="0" lang="en-US" b="0" i="0" u="none" strike="noStrike" kern="1200" spc="0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 </a:t>
            </a:r>
            <a:r>
              <a:rPr kumimoji="0" lang="en-US" b="0" i="0" u="none" strike="noStrike" kern="1200" spc="0" normalizeH="0" baseline="0" noProof="0" dirty="0" err="1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porta</a:t>
            </a:r>
            <a:r>
              <a:rPr kumimoji="0" lang="en-US" b="0" i="0" u="none" strike="noStrike" kern="1200" spc="0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è </a:t>
            </a:r>
            <a:r>
              <a:rPr kumimoji="0" lang="en-US" b="0" i="0" u="none" strike="noStrike" kern="1200" spc="0" normalizeH="0" baseline="0" noProof="0" dirty="0" err="1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stampato</a:t>
            </a:r>
            <a:r>
              <a:rPr kumimoji="0" lang="en-US" b="0" i="0" u="none" strike="noStrike" kern="1200" spc="0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kern="1200" spc="0" normalizeH="0" baseline="0" noProof="0" dirty="0" err="1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</a:t>
            </a:r>
            <a:r>
              <a:rPr kumimoji="0" lang="en-US" b="0" i="0" u="none" strike="noStrike" kern="1200" spc="0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kern="1200" spc="0" normalizeH="0" baseline="0" noProof="0" dirty="0" err="1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carta</a:t>
            </a:r>
            <a:r>
              <a:rPr kumimoji="0" lang="en-US" b="0" i="0" u="none" strike="noStrike" kern="1200" spc="0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kern="1200" spc="0" normalizeH="0" baseline="0" noProof="0" dirty="0" err="1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riciclata</a:t>
            </a:r>
            <a:r>
              <a:rPr lang="en-US" dirty="0" smtClean="0">
                <a:solidFill>
                  <a:srgbClr val="009DD9"/>
                </a:solidFill>
                <a:latin typeface="+mj-lt"/>
                <a:ea typeface="+mj-ea"/>
                <a:cs typeface="+mj-cs"/>
              </a:rPr>
              <a:t>, ma quasi </a:t>
            </a:r>
            <a:r>
              <a:rPr lang="en-US" dirty="0" err="1" smtClean="0">
                <a:solidFill>
                  <a:srgbClr val="009DD9"/>
                </a:solidFill>
                <a:latin typeface="+mj-lt"/>
                <a:ea typeface="+mj-ea"/>
                <a:cs typeface="+mj-cs"/>
              </a:rPr>
              <a:t>tutti</a:t>
            </a:r>
            <a:r>
              <a:rPr lang="en-US" dirty="0" smtClean="0">
                <a:solidFill>
                  <a:srgbClr val="009DD9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rgbClr val="009DD9"/>
                </a:solidFill>
                <a:latin typeface="+mj-lt"/>
                <a:ea typeface="+mj-ea"/>
                <a:cs typeface="+mj-cs"/>
              </a:rPr>
              <a:t>concordano</a:t>
            </a:r>
            <a:r>
              <a:rPr lang="en-US" dirty="0" smtClean="0">
                <a:solidFill>
                  <a:srgbClr val="009DD9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rgbClr val="009DD9"/>
                </a:solidFill>
                <a:latin typeface="+mj-lt"/>
                <a:ea typeface="+mj-ea"/>
                <a:cs typeface="+mj-cs"/>
              </a:rPr>
              <a:t>sull’importanza</a:t>
            </a:r>
            <a:r>
              <a:rPr lang="en-US" dirty="0" smtClean="0">
                <a:solidFill>
                  <a:srgbClr val="009DD9"/>
                </a:solidFill>
                <a:latin typeface="+mj-lt"/>
                <a:ea typeface="+mj-ea"/>
                <a:cs typeface="+mj-cs"/>
              </a:rPr>
              <a:t> di </a:t>
            </a:r>
            <a:r>
              <a:rPr lang="en-US" dirty="0" err="1" smtClean="0">
                <a:solidFill>
                  <a:srgbClr val="009DD9"/>
                </a:solidFill>
                <a:latin typeface="+mj-lt"/>
                <a:ea typeface="+mj-ea"/>
                <a:cs typeface="+mj-cs"/>
              </a:rPr>
              <a:t>questa</a:t>
            </a:r>
            <a:r>
              <a:rPr lang="en-US" dirty="0" smtClean="0">
                <a:solidFill>
                  <a:srgbClr val="009DD9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rgbClr val="009DD9"/>
                </a:solidFill>
                <a:latin typeface="+mj-lt"/>
                <a:ea typeface="+mj-ea"/>
                <a:cs typeface="+mj-cs"/>
              </a:rPr>
              <a:t>scelta</a:t>
            </a:r>
            <a:r>
              <a:rPr lang="en-US" dirty="0" smtClean="0">
                <a:solidFill>
                  <a:srgbClr val="009DD9"/>
                </a:solidFill>
                <a:latin typeface="+mj-lt"/>
                <a:ea typeface="+mj-ea"/>
                <a:cs typeface="+mj-cs"/>
              </a:rPr>
              <a:t> eco-</a:t>
            </a:r>
            <a:r>
              <a:rPr lang="en-US" dirty="0" err="1" smtClean="0">
                <a:solidFill>
                  <a:srgbClr val="009DD9"/>
                </a:solidFill>
                <a:latin typeface="+mj-lt"/>
                <a:ea typeface="+mj-ea"/>
                <a:cs typeface="+mj-cs"/>
              </a:rPr>
              <a:t>sostenibile</a:t>
            </a:r>
            <a:r>
              <a:rPr lang="en-US" dirty="0" smtClean="0">
                <a:solidFill>
                  <a:srgbClr val="009DD9"/>
                </a:solidFill>
                <a:latin typeface="+mj-lt"/>
                <a:ea typeface="+mj-ea"/>
                <a:cs typeface="+mj-cs"/>
              </a:rPr>
              <a:t>.</a:t>
            </a:r>
            <a:endParaRPr kumimoji="0" lang="en-US" b="0" i="1" u="none" strike="noStrike" kern="1200" spc="0" normalizeH="0" baseline="0" noProof="0" dirty="0" smtClean="0">
              <a:ln>
                <a:noFill/>
              </a:ln>
              <a:solidFill>
                <a:srgbClr val="009DD9"/>
              </a:solidFill>
              <a:effectLst/>
              <a:uLnTx/>
              <a:uFillTx/>
              <a:latin typeface="+mj-lt"/>
              <a:ea typeface="굴림" pitchFamily="34" charset="-127"/>
              <a:cs typeface="+mj-cs"/>
            </a:endParaRP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706227526"/>
              </p:ext>
            </p:extLst>
          </p:nvPr>
        </p:nvGraphicFramePr>
        <p:xfrm>
          <a:off x="4800600" y="2171700"/>
          <a:ext cx="46482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Rectangle 15"/>
          <p:cNvSpPr/>
          <p:nvPr/>
        </p:nvSpPr>
        <p:spPr>
          <a:xfrm>
            <a:off x="5981700" y="3437825"/>
            <a:ext cx="6858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 smtClean="0">
                <a:solidFill>
                  <a:schemeClr val="bg2"/>
                </a:solidFill>
              </a:rPr>
              <a:t>Top2Box93%</a:t>
            </a:r>
            <a:endParaRPr lang="en-US" sz="1000" b="1" dirty="0">
              <a:solidFill>
                <a:schemeClr val="bg2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715000" y="1676400"/>
            <a:ext cx="2971800" cy="4267200"/>
          </a:xfrm>
          <a:prstGeom prst="roundRect">
            <a:avLst/>
          </a:prstGeom>
          <a:noFill/>
          <a:ln w="12700">
            <a:solidFill>
              <a:srgbClr val="FFC4D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6440" name="Picture 8" descr="http://www.bioboy.it/immagini-riciclaggio-rifiuti/carta-riciclata-riciclabile-verd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876414"/>
            <a:ext cx="923271" cy="923272"/>
          </a:xfrm>
          <a:prstGeom prst="rect">
            <a:avLst/>
          </a:prstGeom>
          <a:noFill/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485775" y="6172200"/>
            <a:ext cx="8658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sz="1000" i="1" dirty="0" smtClean="0">
                <a:latin typeface="+mn-lt"/>
              </a:rPr>
              <a:t>D19.  </a:t>
            </a:r>
            <a:r>
              <a:rPr lang="it-IT" sz="1000" dirty="0" smtClean="0">
                <a:latin typeface="+mn-lt"/>
              </a:rPr>
              <a:t>Secondo </a:t>
            </a:r>
            <a:r>
              <a:rPr lang="it-IT" sz="1000" dirty="0">
                <a:latin typeface="+mn-lt"/>
              </a:rPr>
              <a:t>lei il materiale promozionale pubblicitario distribuito porta a porta è stampato... </a:t>
            </a:r>
            <a:r>
              <a:rPr lang="it-IT" sz="1000" i="1" dirty="0" smtClean="0">
                <a:latin typeface="+mn-lt"/>
              </a:rPr>
              <a:t>(Valori %; risposta </a:t>
            </a:r>
            <a:r>
              <a:rPr lang="it-IT" sz="1000" i="1" dirty="0">
                <a:latin typeface="+mn-lt"/>
              </a:rPr>
              <a:t>singola</a:t>
            </a:r>
            <a:r>
              <a:rPr lang="it-IT" sz="1000" i="1" dirty="0" smtClean="0">
                <a:latin typeface="+mn-lt"/>
              </a:rPr>
              <a:t>)</a:t>
            </a:r>
          </a:p>
          <a:p>
            <a:pPr algn="ctr" eaLnBrk="1" hangingPunct="1"/>
            <a:r>
              <a:rPr lang="it-IT" sz="1000" i="1" dirty="0">
                <a:latin typeface="+mn-lt"/>
              </a:rPr>
              <a:t>D20.	</a:t>
            </a:r>
            <a:r>
              <a:rPr lang="it-IT" sz="1000" i="1" dirty="0" smtClean="0">
                <a:latin typeface="+mn-lt"/>
              </a:rPr>
              <a:t> </a:t>
            </a:r>
            <a:r>
              <a:rPr lang="it-IT" sz="1000" dirty="0" smtClean="0">
                <a:latin typeface="+mn-lt"/>
              </a:rPr>
              <a:t>Quanto </a:t>
            </a:r>
            <a:r>
              <a:rPr lang="it-IT" sz="1000" dirty="0">
                <a:latin typeface="+mn-lt"/>
              </a:rPr>
              <a:t>è importante per lei che il materiale promozionale/pubblicitario venga stampato su carta riciclata? </a:t>
            </a:r>
            <a:r>
              <a:rPr lang="it-IT" sz="1000" i="1" dirty="0" smtClean="0">
                <a:latin typeface="+mn-lt"/>
              </a:rPr>
              <a:t>(Valori %; risposta </a:t>
            </a:r>
            <a:r>
              <a:rPr lang="it-IT" sz="1000" i="1" dirty="0">
                <a:latin typeface="+mn-lt"/>
              </a:rPr>
              <a:t>singola)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7350" y="52388"/>
            <a:ext cx="7918450" cy="601662"/>
          </a:xfrm>
        </p:spPr>
        <p:txBody>
          <a:bodyPr/>
          <a:lstStyle/>
          <a:p>
            <a:pPr eaLnBrk="1" hangingPunct="1"/>
            <a:r>
              <a:rPr lang="it-IT" sz="2400" dirty="0" smtClean="0"/>
              <a:t>agenda</a:t>
            </a:r>
            <a:endParaRPr lang="en-US" sz="2400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077913" y="885825"/>
            <a:ext cx="7075487" cy="53625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>
                <a:solidFill>
                  <a:schemeClr val="bg1">
                    <a:lumMod val="85000"/>
                  </a:schemeClr>
                </a:solidFill>
              </a:rPr>
              <a:t> Obiettivi di ricerca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 smtClean="0">
                <a:solidFill>
                  <a:schemeClr val="bg1">
                    <a:lumMod val="85000"/>
                  </a:schemeClr>
                </a:solidFill>
              </a:rPr>
              <a:t> Campione </a:t>
            </a:r>
            <a:r>
              <a:rPr lang="it-IT" sz="1600" dirty="0">
                <a:solidFill>
                  <a:schemeClr val="bg1">
                    <a:lumMod val="85000"/>
                  </a:schemeClr>
                </a:solidFill>
              </a:rPr>
              <a:t>e Metodologia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>
                <a:solidFill>
                  <a:schemeClr val="bg1">
                    <a:lumMod val="85000"/>
                  </a:schemeClr>
                </a:solidFill>
              </a:rPr>
              <a:t> Profilazione del campione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>
                <a:solidFill>
                  <a:schemeClr val="bg1">
                    <a:lumMod val="85000"/>
                  </a:schemeClr>
                </a:solidFill>
              </a:rPr>
              <a:t> Background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b="1" dirty="0">
                <a:solidFill>
                  <a:srgbClr val="009DD9"/>
                </a:solidFill>
              </a:rPr>
              <a:t> </a:t>
            </a:r>
            <a:r>
              <a:rPr lang="it-IT" sz="1600" dirty="0">
                <a:solidFill>
                  <a:schemeClr val="bg1">
                    <a:lumMod val="85000"/>
                  </a:schemeClr>
                </a:solidFill>
              </a:rPr>
              <a:t>Il materiale pubblicitario cartaceo</a:t>
            </a:r>
          </a:p>
          <a:p>
            <a:pPr lvl="1" indent="-225425" algn="just">
              <a:lnSpc>
                <a:spcPct val="130000"/>
              </a:lnSpc>
              <a:buClr>
                <a:schemeClr val="bg1">
                  <a:lumMod val="85000"/>
                </a:schemeClr>
              </a:buClr>
              <a:buFont typeface="Courier New" pitchFamily="49" charset="0"/>
              <a:buChar char="o"/>
            </a:pPr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Interesse vs. il materiale pubblicitario cartaceo</a:t>
            </a:r>
          </a:p>
          <a:p>
            <a:pPr lvl="1" indent="-225425" algn="just">
              <a:lnSpc>
                <a:spcPct val="130000"/>
              </a:lnSpc>
              <a:buClr>
                <a:schemeClr val="bg1">
                  <a:lumMod val="85000"/>
                </a:schemeClr>
              </a:buClr>
              <a:buFont typeface="Courier New" pitchFamily="49" charset="0"/>
              <a:buChar char="o"/>
            </a:pP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Valutazione del materiale cartaceo in generale</a:t>
            </a:r>
          </a:p>
          <a:p>
            <a:pPr lvl="1" indent="-225425" algn="just">
              <a:lnSpc>
                <a:spcPct val="130000"/>
              </a:lnSpc>
              <a:buClr>
                <a:schemeClr val="bg1">
                  <a:lumMod val="85000"/>
                </a:schemeClr>
              </a:buClr>
              <a:buFont typeface="Courier New" pitchFamily="49" charset="0"/>
              <a:buChar char="o"/>
            </a:pP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Eco-sostenibilità</a:t>
            </a:r>
          </a:p>
          <a:p>
            <a:pPr marL="0" indent="0" algn="just">
              <a:lnSpc>
                <a:spcPct val="130000"/>
              </a:lnSpc>
              <a:buClr>
                <a:srgbClr val="007FC7"/>
              </a:buClr>
            </a:pPr>
            <a:r>
              <a:rPr lang="it-IT" b="1" dirty="0">
                <a:solidFill>
                  <a:srgbClr val="009DD9"/>
                </a:solidFill>
              </a:rPr>
              <a:t> Forme digitali di divulgazione del materiale pubblicitario – l’e-ADV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 smtClean="0">
                <a:solidFill>
                  <a:schemeClr val="bg1">
                    <a:lumMod val="85000"/>
                  </a:schemeClr>
                </a:solidFill>
              </a:rPr>
              <a:t> Comparazione volantini cartacei VS digitali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 smtClean="0">
                <a:solidFill>
                  <a:schemeClr val="bg1">
                    <a:lumMod val="85000"/>
                  </a:schemeClr>
                </a:solidFill>
              </a:rPr>
              <a:t> Comparazione materiale pubblicitario door to door VS altri media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 smtClean="0">
                <a:solidFill>
                  <a:schemeClr val="bg1">
                    <a:lumMod val="85000"/>
                  </a:schemeClr>
                </a:solidFill>
              </a:rPr>
              <a:t> Acquisti online</a:t>
            </a:r>
          </a:p>
          <a:p>
            <a:pPr marL="0" indent="0" algn="just">
              <a:lnSpc>
                <a:spcPct val="130000"/>
              </a:lnSpc>
            </a:pPr>
            <a:endParaRPr lang="it-IT" sz="1600" dirty="0" smtClean="0"/>
          </a:p>
          <a:p>
            <a:pPr marL="0" indent="0" algn="just">
              <a:lnSpc>
                <a:spcPct val="130000"/>
              </a:lnSpc>
            </a:pPr>
            <a:endParaRPr lang="it-IT" sz="1600" dirty="0" smtClean="0"/>
          </a:p>
          <a:p>
            <a:pPr marL="0" indent="0" algn="just">
              <a:lnSpc>
                <a:spcPct val="130000"/>
              </a:lnSpc>
            </a:pPr>
            <a:endParaRPr lang="it-IT" sz="1600" dirty="0" smtClean="0"/>
          </a:p>
        </p:txBody>
      </p:sp>
      <p:pic>
        <p:nvPicPr>
          <p:cNvPr id="1026" name="Picture 2" descr="http://media-s3.viva-images.com/vivastreet_it/clad/ee/6/47132308/large/1.jpg?dt=ddd1753d52b7697a56c70a52842bc26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5" r="50000"/>
          <a:stretch/>
        </p:blipFill>
        <p:spPr bwMode="auto">
          <a:xfrm>
            <a:off x="536575" y="4616630"/>
            <a:ext cx="530225" cy="56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4545764"/>
            <a:ext cx="838200" cy="61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719278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9209148"/>
              </p:ext>
            </p:extLst>
          </p:nvPr>
        </p:nvGraphicFramePr>
        <p:xfrm>
          <a:off x="457200" y="1828800"/>
          <a:ext cx="55626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58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28612" y="93662"/>
            <a:ext cx="8967788" cy="439738"/>
          </a:xfrm>
        </p:spPr>
        <p:txBody>
          <a:bodyPr/>
          <a:lstStyle/>
          <a:p>
            <a:pPr eaLnBrk="1" hangingPunct="1"/>
            <a:r>
              <a:rPr lang="en-US" sz="2000" cap="none" dirty="0" smtClean="0"/>
              <a:t>Quasi </a:t>
            </a:r>
            <a:r>
              <a:rPr lang="en-US" sz="2000" cap="none" dirty="0" err="1" smtClean="0"/>
              <a:t>il</a:t>
            </a:r>
            <a:r>
              <a:rPr lang="en-US" sz="2000" cap="none" dirty="0" smtClean="0"/>
              <a:t> 60% del </a:t>
            </a:r>
            <a:r>
              <a:rPr lang="en-US" sz="2000" cap="none" dirty="0" err="1" smtClean="0"/>
              <a:t>campione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riceve</a:t>
            </a:r>
            <a:r>
              <a:rPr lang="en-US" sz="2000" cap="none" dirty="0" smtClean="0"/>
              <a:t> adv in </a:t>
            </a:r>
            <a:r>
              <a:rPr lang="en-US" sz="2000" cap="none" dirty="0" err="1" smtClean="0"/>
              <a:t>formato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elettronico</a:t>
            </a:r>
            <a:r>
              <a:rPr lang="en-US" sz="2000" cap="none" dirty="0" smtClean="0"/>
              <a:t>.</a:t>
            </a:r>
            <a:endParaRPr lang="en-US" sz="2000" cap="none" dirty="0" smtClean="0">
              <a:ea typeface="굴림" pitchFamily="34" charset="-127"/>
            </a:endParaRPr>
          </a:p>
        </p:txBody>
      </p:sp>
      <p:sp>
        <p:nvSpPr>
          <p:cNvPr id="10255" name="Rectangle 63"/>
          <p:cNvSpPr>
            <a:spLocks noChangeArrowheads="1"/>
          </p:cNvSpPr>
          <p:nvPr/>
        </p:nvSpPr>
        <p:spPr bwMode="auto">
          <a:xfrm>
            <a:off x="3570288" y="6402780"/>
            <a:ext cx="2541587" cy="2460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8D6E00"/>
            </a:prstShdw>
          </a:effectLst>
          <a:extLst/>
        </p:spPr>
        <p:txBody>
          <a:bodyPr>
            <a:spAutoFit/>
          </a:bodyPr>
          <a:lstStyle/>
          <a:p>
            <a:pPr algn="ctr" defTabSz="914400" eaLnBrk="0" hangingPunct="0">
              <a:defRPr/>
            </a:pPr>
            <a:r>
              <a:rPr lang="pt-BR" sz="1000" dirty="0">
                <a:solidFill>
                  <a:srgbClr val="4A4D55"/>
                </a:solidFill>
                <a:ea typeface="+mn-ea"/>
                <a:cs typeface="+mn-cs"/>
              </a:rPr>
              <a:t>Base : </a:t>
            </a:r>
            <a:r>
              <a:rPr lang="pt-BR" sz="1000" dirty="0" smtClean="0">
                <a:solidFill>
                  <a:srgbClr val="4A4D55"/>
                </a:solidFill>
                <a:ea typeface="+mn-ea"/>
                <a:cs typeface="+mn-cs"/>
              </a:rPr>
              <a:t>chi riceve e-ADV (n=871)</a:t>
            </a:r>
            <a:r>
              <a:rPr lang="en-GB" sz="1000" dirty="0" smtClean="0">
                <a:solidFill>
                  <a:srgbClr val="4A4D55"/>
                </a:solidFill>
                <a:ea typeface="+mn-ea"/>
                <a:cs typeface="+mn-cs"/>
              </a:rPr>
              <a:t> </a:t>
            </a:r>
            <a:endParaRPr lang="en-GB" sz="1000" dirty="0">
              <a:solidFill>
                <a:srgbClr val="4A4D55"/>
              </a:solidFill>
              <a:ea typeface="+mn-ea"/>
              <a:cs typeface="+mn-cs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757384" y="3173104"/>
            <a:ext cx="381000" cy="0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416624"/>
              </p:ext>
            </p:extLst>
          </p:nvPr>
        </p:nvGraphicFramePr>
        <p:xfrm>
          <a:off x="5715000" y="1605514"/>
          <a:ext cx="2667000" cy="311888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905000"/>
                <a:gridCol w="762000"/>
              </a:tblGrid>
              <a:tr h="828454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Punti percentuali sopra o sotto media</a:t>
                      </a:r>
                      <a:endParaRPr lang="en-US" sz="1200" b="1" i="1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i="1" dirty="0" smtClean="0"/>
                    </a:p>
                  </a:txBody>
                  <a:tcPr/>
                </a:tc>
              </a:tr>
              <a:tr h="633524">
                <a:tc>
                  <a:txBody>
                    <a:bodyPr/>
                    <a:lstStyle/>
                    <a:p>
                      <a:pPr algn="r"/>
                      <a:r>
                        <a:rPr lang="it-IT" sz="1100" dirty="0" smtClean="0"/>
                        <a:t>Uomini</a:t>
                      </a:r>
                    </a:p>
                    <a:p>
                      <a:pPr algn="r"/>
                      <a:r>
                        <a:rPr lang="it-IT" sz="1100" dirty="0" smtClean="0"/>
                        <a:t>Donne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+ 10 pp</a:t>
                      </a:r>
                    </a:p>
                    <a:p>
                      <a:pPr algn="ctr"/>
                      <a:r>
                        <a:rPr lang="it-IT" sz="1100" dirty="0" smtClean="0">
                          <a:solidFill>
                            <a:srgbClr val="FF3300"/>
                          </a:solidFill>
                        </a:rPr>
                        <a:t>-9pp</a:t>
                      </a:r>
                      <a:endParaRPr lang="en-US" sz="1100" dirty="0">
                        <a:solidFill>
                          <a:srgbClr val="FF3300"/>
                        </a:solidFill>
                      </a:endParaRPr>
                    </a:p>
                  </a:txBody>
                  <a:tcPr anchor="ctr"/>
                </a:tc>
              </a:tr>
              <a:tr h="828454">
                <a:tc>
                  <a:txBody>
                    <a:bodyPr/>
                    <a:lstStyle/>
                    <a:p>
                      <a:pPr algn="r"/>
                      <a:r>
                        <a:rPr lang="it-IT" sz="1100" dirty="0" smtClean="0"/>
                        <a:t>35-44 anni</a:t>
                      </a:r>
                    </a:p>
                    <a:p>
                      <a:pPr algn="r"/>
                      <a:endParaRPr lang="it-IT" sz="1100" dirty="0" smtClean="0"/>
                    </a:p>
                    <a:p>
                      <a:pPr algn="r"/>
                      <a:r>
                        <a:rPr lang="it-IT" sz="1100" dirty="0" smtClean="0"/>
                        <a:t>65-74 anni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+ 17pp</a:t>
                      </a:r>
                    </a:p>
                    <a:p>
                      <a:pPr algn="ctr"/>
                      <a:endParaRPr lang="it-IT" sz="1100" dirty="0" smtClean="0">
                        <a:solidFill>
                          <a:srgbClr val="FF3300"/>
                        </a:solidFill>
                      </a:endParaRPr>
                    </a:p>
                    <a:p>
                      <a:pPr algn="ctr"/>
                      <a:r>
                        <a:rPr lang="it-IT" sz="1100" dirty="0" smtClean="0">
                          <a:solidFill>
                            <a:srgbClr val="FF3300"/>
                          </a:solidFill>
                        </a:rPr>
                        <a:t>- 28pp</a:t>
                      </a:r>
                      <a:endParaRPr lang="en-US" sz="1100" dirty="0">
                        <a:solidFill>
                          <a:srgbClr val="FF3300"/>
                        </a:solidFill>
                      </a:endParaRPr>
                    </a:p>
                  </a:txBody>
                  <a:tcPr anchor="ctr"/>
                </a:tc>
              </a:tr>
              <a:tr h="828454">
                <a:tc>
                  <a:txBody>
                    <a:bodyPr/>
                    <a:lstStyle/>
                    <a:p>
                      <a:pPr algn="r"/>
                      <a:r>
                        <a:rPr lang="it-IT" sz="1100" dirty="0" smtClean="0"/>
                        <a:t>E-shopping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>
                          <a:solidFill>
                            <a:schemeClr val="tx1"/>
                          </a:solidFill>
                        </a:rPr>
                        <a:t>+ 31pp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4" name="Picture 382" descr="uomini-donne-coppie-rapporti-rutgers-university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-4103" r="55385"/>
          <a:stretch>
            <a:fillRect/>
          </a:stretch>
        </p:blipFill>
        <p:spPr bwMode="auto">
          <a:xfrm>
            <a:off x="6116923" y="2478970"/>
            <a:ext cx="251718" cy="58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diotiama.it/wp/wp-content/themes/arras-theme/library/timthumb.php?src=http://www.diotiama.it/wp/wp-content/uploads/2011/03/evoluzione.jpg&amp;w=630&amp;h=250&amp;zc=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" b="96800" l="20159" r="81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96" r="17328"/>
          <a:stretch/>
        </p:blipFill>
        <p:spPr bwMode="auto">
          <a:xfrm>
            <a:off x="5779894" y="3257503"/>
            <a:ext cx="871184" cy="55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echmex.it/wp-content/uploads/2010/06/online_shoppin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710" y="4034990"/>
            <a:ext cx="647552" cy="61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81" descr="uomini-donne-coppie-rapporti-rutgers-university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5128" t="-4103"/>
          <a:stretch>
            <a:fillRect/>
          </a:stretch>
        </p:blipFill>
        <p:spPr bwMode="auto">
          <a:xfrm>
            <a:off x="5867400" y="2469592"/>
            <a:ext cx="274608" cy="5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25889" y="6096000"/>
            <a:ext cx="83657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sz="1000" i="1" dirty="0">
                <a:latin typeface="+mn-lt"/>
              </a:rPr>
              <a:t>D23_pre </a:t>
            </a:r>
            <a:r>
              <a:rPr lang="it-IT" sz="1000" dirty="0">
                <a:latin typeface="+mn-lt"/>
              </a:rPr>
              <a:t>Lei riceve materiale promozionale o pubblicitario in formato digitale (es. email, SMS, MMS)? </a:t>
            </a:r>
            <a:r>
              <a:rPr lang="it-IT" sz="1000" i="1" dirty="0" smtClean="0">
                <a:latin typeface="+mn-lt"/>
              </a:rPr>
              <a:t>(Valori %; risposta </a:t>
            </a:r>
            <a:r>
              <a:rPr lang="it-IT" sz="1000" i="1" dirty="0">
                <a:latin typeface="+mn-lt"/>
              </a:rPr>
              <a:t>singola)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28612" y="93662"/>
            <a:ext cx="8967788" cy="363538"/>
          </a:xfrm>
        </p:spPr>
        <p:txBody>
          <a:bodyPr/>
          <a:lstStyle/>
          <a:p>
            <a:pPr eaLnBrk="1" hangingPunct="1"/>
            <a:r>
              <a:rPr lang="en-US" sz="2000" cap="none" dirty="0" smtClean="0"/>
              <a:t>Chi non </a:t>
            </a:r>
            <a:r>
              <a:rPr lang="en-US" sz="2000" cap="none" dirty="0" err="1" smtClean="0"/>
              <a:t>riceve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l’e-adv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conferma</a:t>
            </a:r>
            <a:r>
              <a:rPr lang="en-US" sz="2000" cap="none" dirty="0" smtClean="0"/>
              <a:t> la </a:t>
            </a:r>
            <a:r>
              <a:rPr lang="en-US" sz="2000" cap="none" dirty="0" err="1" smtClean="0"/>
              <a:t>sua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scelta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anche</a:t>
            </a:r>
            <a:r>
              <a:rPr lang="en-US" sz="2000" cap="none" dirty="0" smtClean="0"/>
              <a:t> per </a:t>
            </a:r>
            <a:r>
              <a:rPr lang="en-US" sz="2000" cap="none" dirty="0" err="1" smtClean="0"/>
              <a:t>il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futuro</a:t>
            </a:r>
            <a:r>
              <a:rPr lang="en-US" sz="2000" cap="none" dirty="0" smtClean="0"/>
              <a:t>.</a:t>
            </a:r>
            <a:endParaRPr lang="en-US" sz="2000" cap="none" dirty="0" smtClean="0">
              <a:ea typeface="굴림" pitchFamily="34" charset="-127"/>
            </a:endParaRPr>
          </a:p>
        </p:txBody>
      </p:sp>
      <p:sp>
        <p:nvSpPr>
          <p:cNvPr id="10255" name="Rectangle 63"/>
          <p:cNvSpPr>
            <a:spLocks noChangeArrowheads="1"/>
          </p:cNvSpPr>
          <p:nvPr/>
        </p:nvSpPr>
        <p:spPr bwMode="auto">
          <a:xfrm>
            <a:off x="3505200" y="6564855"/>
            <a:ext cx="2541587" cy="24622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8D6E00"/>
            </a:prstShdw>
          </a:effectLst>
          <a:extLst/>
        </p:spPr>
        <p:txBody>
          <a:bodyPr>
            <a:spAutoFit/>
          </a:bodyPr>
          <a:lstStyle/>
          <a:p>
            <a:pPr algn="ctr" defTabSz="914400" eaLnBrk="0" hangingPunct="0">
              <a:defRPr/>
            </a:pPr>
            <a:r>
              <a:rPr lang="pt-BR" sz="1000" dirty="0">
                <a:solidFill>
                  <a:srgbClr val="4A4D55"/>
                </a:solidFill>
                <a:ea typeface="+mn-ea"/>
                <a:cs typeface="+mn-cs"/>
              </a:rPr>
              <a:t>Base : </a:t>
            </a:r>
            <a:r>
              <a:rPr lang="pt-BR" sz="1000" dirty="0" smtClean="0">
                <a:solidFill>
                  <a:srgbClr val="4A4D55"/>
                </a:solidFill>
                <a:ea typeface="+mn-ea"/>
                <a:cs typeface="+mn-cs"/>
              </a:rPr>
              <a:t>non riceve e-ADV (n=636)</a:t>
            </a:r>
            <a:r>
              <a:rPr lang="en-GB" sz="1000" dirty="0" smtClean="0">
                <a:solidFill>
                  <a:srgbClr val="4A4D55"/>
                </a:solidFill>
                <a:ea typeface="+mn-ea"/>
                <a:cs typeface="+mn-cs"/>
              </a:rPr>
              <a:t> </a:t>
            </a:r>
            <a:endParaRPr lang="en-GB" sz="1000" dirty="0">
              <a:solidFill>
                <a:srgbClr val="4A4D55"/>
              </a:solidFill>
              <a:ea typeface="+mn-ea"/>
              <a:cs typeface="+mn-cs"/>
            </a:endParaRPr>
          </a:p>
        </p:txBody>
      </p:sp>
      <p:graphicFrame>
        <p:nvGraphicFramePr>
          <p:cNvPr id="7" name="Char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4169390"/>
              </p:ext>
            </p:extLst>
          </p:nvPr>
        </p:nvGraphicFramePr>
        <p:xfrm>
          <a:off x="2743200" y="541634"/>
          <a:ext cx="55626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13"/>
          <p:cNvSpPr/>
          <p:nvPr/>
        </p:nvSpPr>
        <p:spPr>
          <a:xfrm>
            <a:off x="457200" y="3048000"/>
            <a:ext cx="8534400" cy="2973388"/>
          </a:xfrm>
          <a:prstGeom prst="rect">
            <a:avLst/>
          </a:prstGeom>
          <a:noFill/>
          <a:ln>
            <a:solidFill>
              <a:srgbClr val="FFC4D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191000" y="2667000"/>
            <a:ext cx="457200" cy="38100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3862135269"/>
              </p:ext>
            </p:extLst>
          </p:nvPr>
        </p:nvGraphicFramePr>
        <p:xfrm>
          <a:off x="3581400" y="3049588"/>
          <a:ext cx="60198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105400" y="3075801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 smtClean="0"/>
              <a:t>Gradimento verso ricezione futura e-ADV</a:t>
            </a:r>
            <a:endParaRPr lang="en-US" sz="1400" b="1" i="1" dirty="0"/>
          </a:p>
        </p:txBody>
      </p:sp>
      <p:sp>
        <p:nvSpPr>
          <p:cNvPr id="28" name="Rectangle 27"/>
          <p:cNvSpPr/>
          <p:nvPr/>
        </p:nvSpPr>
        <p:spPr>
          <a:xfrm>
            <a:off x="5257800" y="5676900"/>
            <a:ext cx="6858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 smtClean="0">
                <a:solidFill>
                  <a:schemeClr val="bg2"/>
                </a:solidFill>
              </a:rPr>
              <a:t>Top2Box10%</a:t>
            </a:r>
            <a:endParaRPr lang="en-US" sz="1000" b="1" dirty="0">
              <a:solidFill>
                <a:schemeClr val="bg2"/>
              </a:solidFill>
            </a:endParaRPr>
          </a:p>
        </p:txBody>
      </p:sp>
      <p:pic>
        <p:nvPicPr>
          <p:cNvPr id="11367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6896" y="3352800"/>
            <a:ext cx="990600" cy="115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3677444"/>
            <a:ext cx="271497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Char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1682938"/>
              </p:ext>
            </p:extLst>
          </p:nvPr>
        </p:nvGraphicFramePr>
        <p:xfrm>
          <a:off x="2286000" y="457200"/>
          <a:ext cx="4883624" cy="2509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25889" y="6172200"/>
            <a:ext cx="83657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sz="1000" i="1" dirty="0">
                <a:latin typeface="+mn-lt"/>
              </a:rPr>
              <a:t>D23_pre </a:t>
            </a:r>
            <a:r>
              <a:rPr lang="it-IT" sz="1000" dirty="0">
                <a:latin typeface="+mn-lt"/>
              </a:rPr>
              <a:t>Lei riceve materiale promozionale o pubblicitario in formato digitale (es. email, SMS, MMS)? </a:t>
            </a:r>
            <a:r>
              <a:rPr lang="it-IT" sz="1000" i="1" dirty="0">
                <a:latin typeface="+mn-lt"/>
              </a:rPr>
              <a:t>(risposta singola</a:t>
            </a:r>
            <a:r>
              <a:rPr lang="it-IT" sz="1000" i="1" dirty="0" smtClean="0">
                <a:latin typeface="+mn-lt"/>
              </a:rPr>
              <a:t>)</a:t>
            </a:r>
          </a:p>
          <a:p>
            <a:pPr algn="ctr" eaLnBrk="1" hangingPunct="1"/>
            <a:r>
              <a:rPr lang="it-IT" sz="1000" i="1" dirty="0">
                <a:latin typeface="+mn-lt"/>
              </a:rPr>
              <a:t>D23.	</a:t>
            </a:r>
            <a:r>
              <a:rPr lang="it-IT" sz="1000" i="1" dirty="0" smtClean="0">
                <a:latin typeface="+mn-lt"/>
              </a:rPr>
              <a:t> </a:t>
            </a:r>
            <a:r>
              <a:rPr lang="it-IT" sz="1000" dirty="0" smtClean="0">
                <a:latin typeface="+mn-lt"/>
              </a:rPr>
              <a:t>Quanto </a:t>
            </a:r>
            <a:r>
              <a:rPr lang="it-IT" sz="1000" dirty="0">
                <a:latin typeface="+mn-lt"/>
              </a:rPr>
              <a:t>le piacerebbe l’idea di ricevere il materiale promozionale o pubblicitario in formato digitale (es. email, SMS, MMS)? </a:t>
            </a:r>
            <a:r>
              <a:rPr lang="it-IT" sz="1000" i="1" dirty="0">
                <a:latin typeface="+mn-lt"/>
              </a:rPr>
              <a:t>(risposta singola)</a:t>
            </a:r>
          </a:p>
        </p:txBody>
      </p:sp>
    </p:spTree>
    <p:extLst>
      <p:ext uri="{BB962C8B-B14F-4D97-AF65-F5344CB8AC3E}">
        <p14:creationId xmlns:p14="http://schemas.microsoft.com/office/powerpoint/2010/main" val="92553727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2552"/>
            <a:ext cx="8967788" cy="609600"/>
          </a:xfrm>
        </p:spPr>
        <p:txBody>
          <a:bodyPr/>
          <a:lstStyle/>
          <a:p>
            <a:pPr eaLnBrk="1" hangingPunct="1"/>
            <a:r>
              <a:rPr lang="en-US" sz="2000" cap="none" dirty="0" err="1" smtClean="0"/>
              <a:t>L’e</a:t>
            </a:r>
            <a:r>
              <a:rPr lang="en-US" sz="2000" cap="none" dirty="0" smtClean="0"/>
              <a:t>-adv </a:t>
            </a:r>
            <a:r>
              <a:rPr lang="en-US" sz="2000" cap="none" dirty="0" err="1" smtClean="0"/>
              <a:t>viene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ricevuto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meno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frequentemente</a:t>
            </a:r>
            <a:r>
              <a:rPr lang="en-US" sz="2000" cap="none" dirty="0" smtClean="0"/>
              <a:t> di </a:t>
            </a:r>
            <a:r>
              <a:rPr lang="en-US" sz="2000" cap="none" dirty="0" err="1" smtClean="0"/>
              <a:t>quello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cartaceo</a:t>
            </a:r>
            <a:r>
              <a:rPr lang="en-US" sz="2000" cap="none" dirty="0" smtClean="0"/>
              <a:t> (del </a:t>
            </a:r>
            <a:r>
              <a:rPr lang="en-US" sz="2000" cap="none" dirty="0" err="1" smtClean="0"/>
              <a:t>settore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alimentare</a:t>
            </a:r>
            <a:r>
              <a:rPr lang="en-US" sz="2000" cap="none" dirty="0" smtClean="0"/>
              <a:t> e </a:t>
            </a:r>
            <a:r>
              <a:rPr lang="en-US" sz="2000" cap="none" dirty="0" err="1" smtClean="0"/>
              <a:t>dell’elettronica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di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consumo</a:t>
            </a:r>
            <a:r>
              <a:rPr lang="en-US" sz="2000" cap="none" dirty="0" smtClean="0"/>
              <a:t>).</a:t>
            </a:r>
            <a:endParaRPr lang="en-US" sz="2000" cap="none" dirty="0" smtClean="0">
              <a:ea typeface="굴림" pitchFamily="34" charset="-127"/>
            </a:endParaRPr>
          </a:p>
        </p:txBody>
      </p:sp>
      <p:graphicFrame>
        <p:nvGraphicFramePr>
          <p:cNvPr id="7" name="Char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6541454"/>
              </p:ext>
            </p:extLst>
          </p:nvPr>
        </p:nvGraphicFramePr>
        <p:xfrm>
          <a:off x="2743200" y="876300"/>
          <a:ext cx="55626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13"/>
          <p:cNvSpPr/>
          <p:nvPr/>
        </p:nvSpPr>
        <p:spPr>
          <a:xfrm>
            <a:off x="1371600" y="3048000"/>
            <a:ext cx="6705600" cy="2973388"/>
          </a:xfrm>
          <a:prstGeom prst="rect">
            <a:avLst/>
          </a:prstGeom>
          <a:noFill/>
          <a:ln>
            <a:solidFill>
              <a:srgbClr val="FFC4D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343400" y="2637134"/>
            <a:ext cx="457200" cy="38100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3854713979"/>
              </p:ext>
            </p:extLst>
          </p:nvPr>
        </p:nvGraphicFramePr>
        <p:xfrm>
          <a:off x="3276600" y="3049588"/>
          <a:ext cx="60198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953000" y="3075801"/>
            <a:ext cx="2318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/>
              <a:t>Frequenza ricezione e-ADV</a:t>
            </a:r>
            <a:endParaRPr lang="en-US" sz="1400" b="1" i="1" dirty="0"/>
          </a:p>
        </p:txBody>
      </p:sp>
      <p:sp>
        <p:nvSpPr>
          <p:cNvPr id="28" name="Rectangle 27"/>
          <p:cNvSpPr/>
          <p:nvPr/>
        </p:nvSpPr>
        <p:spPr>
          <a:xfrm>
            <a:off x="5105400" y="4610100"/>
            <a:ext cx="6858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 smtClean="0">
                <a:solidFill>
                  <a:schemeClr val="bg2"/>
                </a:solidFill>
              </a:rPr>
              <a:t>Top2Box77%</a:t>
            </a:r>
            <a:endParaRPr lang="en-US" sz="1000" b="1" dirty="0">
              <a:solidFill>
                <a:schemeClr val="bg2"/>
              </a:solidFill>
            </a:endParaRPr>
          </a:p>
        </p:txBody>
      </p:sp>
      <p:graphicFrame>
        <p:nvGraphicFramePr>
          <p:cNvPr id="19" name="Char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8133581"/>
              </p:ext>
            </p:extLst>
          </p:nvPr>
        </p:nvGraphicFramePr>
        <p:xfrm>
          <a:off x="2514600" y="685800"/>
          <a:ext cx="4724400" cy="2179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Rectangle 63"/>
          <p:cNvSpPr>
            <a:spLocks noChangeArrowheads="1"/>
          </p:cNvSpPr>
          <p:nvPr/>
        </p:nvSpPr>
        <p:spPr bwMode="auto">
          <a:xfrm>
            <a:off x="3570288" y="6551365"/>
            <a:ext cx="2541587" cy="2460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8D6E00"/>
            </a:prstShdw>
          </a:effectLst>
          <a:extLst/>
        </p:spPr>
        <p:txBody>
          <a:bodyPr>
            <a:spAutoFit/>
          </a:bodyPr>
          <a:lstStyle/>
          <a:p>
            <a:pPr algn="ctr" defTabSz="914400" eaLnBrk="0" hangingPunct="0">
              <a:defRPr/>
            </a:pPr>
            <a:r>
              <a:rPr lang="pt-BR" sz="1000" dirty="0">
                <a:solidFill>
                  <a:srgbClr val="4A4D55"/>
                </a:solidFill>
                <a:ea typeface="+mn-ea"/>
                <a:cs typeface="+mn-cs"/>
              </a:rPr>
              <a:t>Base : </a:t>
            </a:r>
            <a:r>
              <a:rPr lang="pt-BR" sz="1000" dirty="0" smtClean="0">
                <a:solidFill>
                  <a:srgbClr val="4A4D55"/>
                </a:solidFill>
                <a:ea typeface="+mn-ea"/>
                <a:cs typeface="+mn-cs"/>
              </a:rPr>
              <a:t>chi riceve e-ADV (n=871)</a:t>
            </a:r>
            <a:r>
              <a:rPr lang="en-GB" sz="1000" dirty="0" smtClean="0">
                <a:solidFill>
                  <a:srgbClr val="4A4D55"/>
                </a:solidFill>
                <a:ea typeface="+mn-ea"/>
                <a:cs typeface="+mn-cs"/>
              </a:rPr>
              <a:t> </a:t>
            </a:r>
            <a:endParaRPr lang="en-GB" sz="1000" dirty="0">
              <a:solidFill>
                <a:srgbClr val="4A4D55"/>
              </a:solidFill>
              <a:ea typeface="+mn-ea"/>
              <a:cs typeface="+mn-cs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33525" y="3619500"/>
            <a:ext cx="22002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25889" y="6172200"/>
            <a:ext cx="83657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sz="1000" i="1" dirty="0">
                <a:latin typeface="+mn-lt"/>
              </a:rPr>
              <a:t>D23_pre </a:t>
            </a:r>
            <a:r>
              <a:rPr lang="it-IT" sz="1000" dirty="0">
                <a:latin typeface="+mn-lt"/>
              </a:rPr>
              <a:t>Lei riceve materiale promozionale o pubblicitario in formato digitale (es. email, SMS, MMS)? </a:t>
            </a:r>
            <a:r>
              <a:rPr lang="it-IT" sz="1000" i="1" dirty="0" smtClean="0">
                <a:latin typeface="+mn-lt"/>
              </a:rPr>
              <a:t>(Valori %; risposta </a:t>
            </a:r>
            <a:r>
              <a:rPr lang="it-IT" sz="1000" i="1" dirty="0">
                <a:latin typeface="+mn-lt"/>
              </a:rPr>
              <a:t>singola</a:t>
            </a:r>
            <a:r>
              <a:rPr lang="it-IT" sz="1000" i="1" dirty="0" smtClean="0">
                <a:latin typeface="+mn-lt"/>
              </a:rPr>
              <a:t>)</a:t>
            </a:r>
          </a:p>
          <a:p>
            <a:pPr algn="ctr" eaLnBrk="1" hangingPunct="1"/>
            <a:r>
              <a:rPr lang="it-IT" sz="1000" i="1" dirty="0">
                <a:latin typeface="+mn-lt"/>
              </a:rPr>
              <a:t>D23_bis </a:t>
            </a:r>
            <a:r>
              <a:rPr lang="it-IT" sz="1000" dirty="0">
                <a:latin typeface="+mn-lt"/>
              </a:rPr>
              <a:t>Con quale frequenza riceve il materiale promozionale o pubblicitario in formato digitale (es. email, SMS, MMS)? </a:t>
            </a:r>
            <a:r>
              <a:rPr lang="it-IT" sz="1000" i="1" dirty="0" smtClean="0">
                <a:latin typeface="+mn-lt"/>
              </a:rPr>
              <a:t>(Valori %; risposta </a:t>
            </a:r>
            <a:r>
              <a:rPr lang="it-IT" sz="1000" i="1" dirty="0">
                <a:latin typeface="+mn-lt"/>
              </a:rPr>
              <a:t>singola)</a:t>
            </a:r>
          </a:p>
        </p:txBody>
      </p:sp>
    </p:spTree>
    <p:extLst>
      <p:ext uri="{BB962C8B-B14F-4D97-AF65-F5344CB8AC3E}">
        <p14:creationId xmlns:p14="http://schemas.microsoft.com/office/powerpoint/2010/main" val="300055335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ilocca.files.wordpress.com/2012/09/pollici-ok-k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59"/>
          <a:stretch/>
        </p:blipFill>
        <p:spPr bwMode="auto">
          <a:xfrm>
            <a:off x="1752600" y="742949"/>
            <a:ext cx="1077719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994718"/>
            <a:ext cx="1143000" cy="834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milocca.files.wordpress.com/2012/09/pollici-ok-k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1" r="-11025"/>
          <a:stretch/>
        </p:blipFill>
        <p:spPr bwMode="auto">
          <a:xfrm>
            <a:off x="6106354" y="742949"/>
            <a:ext cx="1285046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458200" cy="685800"/>
          </a:xfrm>
        </p:spPr>
        <p:txBody>
          <a:bodyPr/>
          <a:lstStyle/>
          <a:p>
            <a:pPr eaLnBrk="1" hangingPunct="1"/>
            <a:r>
              <a:rPr lang="en-US" sz="1800" cap="none" dirty="0" err="1" smtClean="0"/>
              <a:t>L’aspetto</a:t>
            </a:r>
            <a:r>
              <a:rPr lang="en-US" sz="1800" cap="none" dirty="0" smtClean="0"/>
              <a:t> eco-</a:t>
            </a:r>
            <a:r>
              <a:rPr lang="en-US" sz="1800" cap="none" dirty="0" err="1" smtClean="0"/>
              <a:t>sostenibile</a:t>
            </a:r>
            <a:r>
              <a:rPr lang="en-US" sz="1800" cap="none" dirty="0" smtClean="0"/>
              <a:t> e </a:t>
            </a:r>
            <a:r>
              <a:rPr lang="en-US" sz="1800" cap="none" dirty="0" err="1" smtClean="0"/>
              <a:t>l’ordine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domestico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garantito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dall’assenza</a:t>
            </a:r>
            <a:r>
              <a:rPr lang="en-US" sz="1800" cap="none" dirty="0" smtClean="0"/>
              <a:t> di </a:t>
            </a:r>
            <a:r>
              <a:rPr lang="en-US" sz="1800" cap="none" dirty="0" err="1" smtClean="0"/>
              <a:t>accumuli</a:t>
            </a:r>
            <a:r>
              <a:rPr lang="en-US" sz="1800" cap="none" dirty="0" smtClean="0"/>
              <a:t> di </a:t>
            </a:r>
            <a:r>
              <a:rPr lang="en-US" sz="1800" cap="none" dirty="0" err="1" smtClean="0"/>
              <a:t>volantini</a:t>
            </a:r>
            <a:r>
              <a:rPr lang="en-US" sz="1800" cap="none" dirty="0" smtClean="0"/>
              <a:t> in casa </a:t>
            </a:r>
            <a:r>
              <a:rPr lang="en-US" sz="1800" cap="none" dirty="0" err="1" smtClean="0"/>
              <a:t>sono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i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punti</a:t>
            </a:r>
            <a:r>
              <a:rPr lang="en-US" sz="1800" cap="none" dirty="0" smtClean="0"/>
              <a:t> di </a:t>
            </a:r>
            <a:r>
              <a:rPr lang="en-US" sz="1800" cap="none" dirty="0" err="1" smtClean="0"/>
              <a:t>forza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dell’adv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elettronico</a:t>
            </a:r>
            <a:r>
              <a:rPr lang="en-US" sz="1800" cap="none" dirty="0" smtClean="0"/>
              <a:t>. I </a:t>
            </a:r>
            <a:r>
              <a:rPr lang="en-US" sz="1800" cap="none" dirty="0" err="1" smtClean="0"/>
              <a:t>punti</a:t>
            </a:r>
            <a:r>
              <a:rPr lang="en-US" sz="1800" cap="none" dirty="0" smtClean="0"/>
              <a:t> di </a:t>
            </a:r>
            <a:r>
              <a:rPr lang="en-US" sz="1800" cap="none" dirty="0" err="1" smtClean="0"/>
              <a:t>debolezza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sono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relativi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all’invasività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della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comunicazione</a:t>
            </a:r>
            <a:r>
              <a:rPr lang="en-US" sz="1800" cap="none" dirty="0" smtClean="0"/>
              <a:t> e a </a:t>
            </a:r>
            <a:r>
              <a:rPr lang="en-US" sz="1800" cap="none" dirty="0" err="1" smtClean="0"/>
              <a:t>limiti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tecnologici</a:t>
            </a:r>
            <a:r>
              <a:rPr lang="en-US" sz="1800" cap="none" dirty="0" smtClean="0"/>
              <a:t> di parte del target.</a:t>
            </a:r>
            <a:endParaRPr lang="en-US" sz="1800" cap="none" dirty="0" smtClean="0">
              <a:ea typeface="굴림" pitchFamily="34" charset="-127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577666666"/>
              </p:ext>
            </p:extLst>
          </p:nvPr>
        </p:nvGraphicFramePr>
        <p:xfrm>
          <a:off x="457200" y="1754872"/>
          <a:ext cx="457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056719740"/>
              </p:ext>
            </p:extLst>
          </p:nvPr>
        </p:nvGraphicFramePr>
        <p:xfrm>
          <a:off x="4876800" y="1754872"/>
          <a:ext cx="3962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Rectangle 63"/>
          <p:cNvSpPr>
            <a:spLocks noChangeArrowheads="1"/>
          </p:cNvSpPr>
          <p:nvPr/>
        </p:nvSpPr>
        <p:spPr bwMode="auto">
          <a:xfrm>
            <a:off x="3570288" y="6535737"/>
            <a:ext cx="2541587" cy="2460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8D6E00"/>
            </a:prstShdw>
          </a:effectLst>
          <a:extLst/>
        </p:spPr>
        <p:txBody>
          <a:bodyPr>
            <a:spAutoFit/>
          </a:bodyPr>
          <a:lstStyle/>
          <a:p>
            <a:pPr algn="ctr" defTabSz="914400" eaLnBrk="0" hangingPunct="0">
              <a:defRPr/>
            </a:pPr>
            <a:r>
              <a:rPr lang="pt-BR" sz="1000" dirty="0">
                <a:solidFill>
                  <a:srgbClr val="4A4D55"/>
                </a:solidFill>
                <a:ea typeface="+mn-ea"/>
                <a:cs typeface="+mn-cs"/>
              </a:rPr>
              <a:t>Base : Totale campione (</a:t>
            </a:r>
            <a:r>
              <a:rPr lang="pt-BR" sz="1000" dirty="0" smtClean="0">
                <a:solidFill>
                  <a:srgbClr val="4A4D55"/>
                </a:solidFill>
                <a:ea typeface="+mn-ea"/>
                <a:cs typeface="+mn-cs"/>
              </a:rPr>
              <a:t>n=1507)</a:t>
            </a:r>
            <a:r>
              <a:rPr lang="en-GB" sz="1000" dirty="0" smtClean="0">
                <a:solidFill>
                  <a:srgbClr val="4A4D55"/>
                </a:solidFill>
                <a:ea typeface="+mn-ea"/>
                <a:cs typeface="+mn-cs"/>
              </a:rPr>
              <a:t> </a:t>
            </a:r>
            <a:endParaRPr lang="en-GB" sz="1000" dirty="0">
              <a:solidFill>
                <a:srgbClr val="4A4D55"/>
              </a:solidFill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3569" y="1907272"/>
            <a:ext cx="4227512" cy="914400"/>
          </a:xfrm>
          <a:prstGeom prst="rect">
            <a:avLst/>
          </a:prstGeom>
          <a:noFill/>
          <a:ln w="12700">
            <a:solidFill>
              <a:srgbClr val="00B05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924448" y="1907272"/>
            <a:ext cx="3914752" cy="1143000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25889" y="6019800"/>
            <a:ext cx="836571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i="1" dirty="0">
                <a:latin typeface="+mn-lt"/>
              </a:rPr>
              <a:t>D24.	</a:t>
            </a:r>
            <a:r>
              <a:rPr lang="it-IT" i="1" dirty="0" smtClean="0">
                <a:latin typeface="+mn-lt"/>
              </a:rPr>
              <a:t> </a:t>
            </a:r>
            <a:r>
              <a:rPr lang="it-IT" dirty="0" smtClean="0">
                <a:latin typeface="+mn-lt"/>
              </a:rPr>
              <a:t>Quali </a:t>
            </a:r>
            <a:r>
              <a:rPr lang="it-IT" dirty="0">
                <a:latin typeface="+mn-lt"/>
              </a:rPr>
              <a:t>sono, secondo lei, i vantaggi di avere i volantini o in generale il materiale promozionale/pubblicitario in formato elettronico (es. email, sms, mms)? </a:t>
            </a:r>
            <a:endParaRPr lang="it-IT" dirty="0" smtClean="0">
              <a:latin typeface="+mn-lt"/>
            </a:endParaRPr>
          </a:p>
          <a:p>
            <a:pPr algn="ctr" eaLnBrk="1" hangingPunct="1"/>
            <a:r>
              <a:rPr lang="it-IT" i="1" dirty="0" smtClean="0">
                <a:latin typeface="+mn-lt"/>
              </a:rPr>
              <a:t>(Valori %; risposta </a:t>
            </a:r>
            <a:r>
              <a:rPr lang="it-IT" i="1" dirty="0">
                <a:latin typeface="+mn-lt"/>
              </a:rPr>
              <a:t>multipla) </a:t>
            </a:r>
            <a:endParaRPr lang="it-IT" i="1" dirty="0" smtClean="0">
              <a:latin typeface="+mn-lt"/>
            </a:endParaRPr>
          </a:p>
          <a:p>
            <a:pPr algn="ctr" eaLnBrk="1" hangingPunct="1"/>
            <a:r>
              <a:rPr lang="it-IT" i="1" dirty="0" smtClean="0">
                <a:latin typeface="+mn-lt"/>
              </a:rPr>
              <a:t>D25. </a:t>
            </a:r>
            <a:r>
              <a:rPr lang="it-IT" dirty="0" smtClean="0">
                <a:latin typeface="+mn-lt"/>
              </a:rPr>
              <a:t>E </a:t>
            </a:r>
            <a:r>
              <a:rPr lang="it-IT" dirty="0">
                <a:latin typeface="+mn-lt"/>
              </a:rPr>
              <a:t>quali sono o potrebbero essere gli svantaggi? </a:t>
            </a:r>
            <a:r>
              <a:rPr lang="it-IT" i="1" dirty="0" smtClean="0">
                <a:latin typeface="+mn-lt"/>
              </a:rPr>
              <a:t>(Valori %; risposta </a:t>
            </a:r>
            <a:r>
              <a:rPr lang="it-IT" i="1" dirty="0">
                <a:latin typeface="+mn-lt"/>
              </a:rPr>
              <a:t>multipla) </a:t>
            </a:r>
          </a:p>
        </p:txBody>
      </p:sp>
    </p:spTree>
    <p:extLst>
      <p:ext uri="{BB962C8B-B14F-4D97-AF65-F5344CB8AC3E}">
        <p14:creationId xmlns:p14="http://schemas.microsoft.com/office/powerpoint/2010/main" val="96583553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458200" cy="609600"/>
          </a:xfrm>
        </p:spPr>
        <p:txBody>
          <a:bodyPr/>
          <a:lstStyle/>
          <a:p>
            <a:pPr eaLnBrk="1" hangingPunct="1"/>
            <a:r>
              <a:rPr lang="en-US" sz="1800" cap="none" dirty="0" err="1" smtClean="0"/>
              <a:t>Ricevere</a:t>
            </a:r>
            <a:r>
              <a:rPr lang="en-US" sz="1800" cap="none" dirty="0" smtClean="0"/>
              <a:t> un </a:t>
            </a:r>
            <a:r>
              <a:rPr lang="en-US" sz="1800" cap="none" dirty="0" err="1" smtClean="0"/>
              <a:t>volantino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elettronico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che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dia</a:t>
            </a:r>
            <a:r>
              <a:rPr lang="en-US" sz="1800" cap="none" dirty="0" smtClean="0"/>
              <a:t> la </a:t>
            </a:r>
            <a:r>
              <a:rPr lang="en-US" sz="1800" cap="none" dirty="0" err="1" smtClean="0"/>
              <a:t>possibilità</a:t>
            </a:r>
            <a:r>
              <a:rPr lang="en-US" sz="1800" cap="none" dirty="0" smtClean="0"/>
              <a:t> di </a:t>
            </a:r>
            <a:r>
              <a:rPr lang="en-US" sz="1800" cap="none" dirty="0" err="1" smtClean="0"/>
              <a:t>compilare</a:t>
            </a:r>
            <a:r>
              <a:rPr lang="en-US" sz="1800" cap="none" dirty="0" smtClean="0"/>
              <a:t> la </a:t>
            </a:r>
            <a:r>
              <a:rPr lang="en-US" sz="1800" cap="none" dirty="0" err="1" smtClean="0"/>
              <a:t>lista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della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spesa</a:t>
            </a:r>
            <a:r>
              <a:rPr lang="en-US" sz="1800" cap="none" dirty="0" smtClean="0"/>
              <a:t> o la </a:t>
            </a:r>
            <a:r>
              <a:rPr lang="en-US" sz="1800" cap="none" dirty="0" err="1" smtClean="0"/>
              <a:t>lista</a:t>
            </a:r>
            <a:r>
              <a:rPr lang="en-US" sz="1800" cap="none" dirty="0" smtClean="0"/>
              <a:t> di </a:t>
            </a:r>
            <a:r>
              <a:rPr lang="en-US" sz="1800" cap="none" dirty="0" err="1" smtClean="0"/>
              <a:t>altri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prodotti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interessa</a:t>
            </a:r>
            <a:r>
              <a:rPr lang="en-US" sz="1800" cap="none" dirty="0" smtClean="0"/>
              <a:t> </a:t>
            </a:r>
            <a:r>
              <a:rPr lang="en-US" sz="1800" b="1" cap="none" dirty="0" smtClean="0"/>
              <a:t>1/3 del </a:t>
            </a:r>
            <a:r>
              <a:rPr lang="en-US" sz="1800" b="1" cap="none" dirty="0" err="1" smtClean="0"/>
              <a:t>campione</a:t>
            </a:r>
            <a:r>
              <a:rPr lang="en-US" sz="1800" b="1" cap="none" dirty="0" smtClean="0"/>
              <a:t> </a:t>
            </a:r>
            <a:r>
              <a:rPr lang="en-US" sz="1800" cap="none" dirty="0" smtClean="0"/>
              <a:t>(</a:t>
            </a:r>
            <a:r>
              <a:rPr lang="en-US" sz="1800" cap="none" dirty="0" err="1" smtClean="0"/>
              <a:t>chiaro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spartiacque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anagrafico</a:t>
            </a:r>
            <a:r>
              <a:rPr lang="en-US" sz="1800" cap="none" dirty="0" smtClean="0"/>
              <a:t>).</a:t>
            </a:r>
            <a:endParaRPr lang="en-US" sz="1800" cap="none" dirty="0" smtClean="0">
              <a:ea typeface="굴림" pitchFamily="34" charset="-127"/>
            </a:endParaRPr>
          </a:p>
        </p:txBody>
      </p:sp>
      <p:graphicFrame>
        <p:nvGraphicFramePr>
          <p:cNvPr id="7" name="Char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5818100"/>
              </p:ext>
            </p:extLst>
          </p:nvPr>
        </p:nvGraphicFramePr>
        <p:xfrm>
          <a:off x="2743200" y="876300"/>
          <a:ext cx="55626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538434786"/>
              </p:ext>
            </p:extLst>
          </p:nvPr>
        </p:nvGraphicFramePr>
        <p:xfrm>
          <a:off x="1828800" y="1219200"/>
          <a:ext cx="7010400" cy="4840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Rectangle 27"/>
          <p:cNvSpPr/>
          <p:nvPr/>
        </p:nvSpPr>
        <p:spPr>
          <a:xfrm>
            <a:off x="5768974" y="5105400"/>
            <a:ext cx="708025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b="1" dirty="0" smtClean="0">
                <a:solidFill>
                  <a:schemeClr val="bg2"/>
                </a:solidFill>
              </a:rPr>
              <a:t>Top2Box32%</a:t>
            </a:r>
            <a:endParaRPr lang="en-US" sz="1050" b="1" dirty="0">
              <a:solidFill>
                <a:schemeClr val="bg2"/>
              </a:solidFill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333" y="1295400"/>
            <a:ext cx="271497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63"/>
          <p:cNvSpPr>
            <a:spLocks noChangeArrowheads="1"/>
          </p:cNvSpPr>
          <p:nvPr/>
        </p:nvSpPr>
        <p:spPr bwMode="auto">
          <a:xfrm>
            <a:off x="3570288" y="6475165"/>
            <a:ext cx="2541587" cy="2460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8D6E00"/>
            </a:prstShdw>
          </a:effectLst>
          <a:extLst/>
        </p:spPr>
        <p:txBody>
          <a:bodyPr>
            <a:spAutoFit/>
          </a:bodyPr>
          <a:lstStyle/>
          <a:p>
            <a:pPr algn="ctr" defTabSz="914400" eaLnBrk="0" hangingPunct="0">
              <a:defRPr/>
            </a:pPr>
            <a:r>
              <a:rPr lang="pt-BR" sz="1000" dirty="0">
                <a:solidFill>
                  <a:srgbClr val="4A4D55"/>
                </a:solidFill>
                <a:ea typeface="+mn-ea"/>
                <a:cs typeface="+mn-cs"/>
              </a:rPr>
              <a:t>Base : Totale campione (</a:t>
            </a:r>
            <a:r>
              <a:rPr lang="pt-BR" sz="1000" dirty="0" smtClean="0">
                <a:solidFill>
                  <a:srgbClr val="4A4D55"/>
                </a:solidFill>
                <a:ea typeface="+mn-ea"/>
                <a:cs typeface="+mn-cs"/>
              </a:rPr>
              <a:t>n=1507)</a:t>
            </a:r>
            <a:r>
              <a:rPr lang="en-GB" sz="1000" dirty="0" smtClean="0">
                <a:solidFill>
                  <a:srgbClr val="4A4D55"/>
                </a:solidFill>
                <a:ea typeface="+mn-ea"/>
                <a:cs typeface="+mn-cs"/>
              </a:rPr>
              <a:t> </a:t>
            </a:r>
            <a:endParaRPr lang="en-GB" sz="1000" dirty="0">
              <a:solidFill>
                <a:srgbClr val="4A4D55"/>
              </a:solidFill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00400" y="4876800"/>
            <a:ext cx="1262418" cy="6095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0400" y="4876800"/>
            <a:ext cx="13716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 smtClean="0">
                <a:solidFill>
                  <a:srgbClr val="FF0000"/>
                </a:solidFill>
              </a:rPr>
              <a:t>+</a:t>
            </a:r>
            <a:r>
              <a:rPr lang="it-IT" sz="1050" b="1" dirty="0" smtClean="0">
                <a:solidFill>
                  <a:srgbClr val="707276"/>
                </a:solidFill>
              </a:rPr>
              <a:t> 25-44 anni</a:t>
            </a:r>
          </a:p>
          <a:p>
            <a:r>
              <a:rPr lang="it-IT" sz="1050" b="1" dirty="0" smtClean="0">
                <a:solidFill>
                  <a:srgbClr val="FF0000"/>
                </a:solidFill>
              </a:rPr>
              <a:t>+</a:t>
            </a:r>
            <a:r>
              <a:rPr lang="it-IT" sz="1050" b="1" dirty="0" smtClean="0">
                <a:solidFill>
                  <a:srgbClr val="707276"/>
                </a:solidFill>
              </a:rPr>
              <a:t> acquista on line</a:t>
            </a:r>
          </a:p>
          <a:p>
            <a:r>
              <a:rPr lang="it-IT" sz="1050" b="1" dirty="0" smtClean="0">
                <a:solidFill>
                  <a:srgbClr val="FF0000"/>
                </a:solidFill>
              </a:rPr>
              <a:t>+</a:t>
            </a:r>
            <a:r>
              <a:rPr lang="it-IT" sz="1050" b="1" dirty="0" smtClean="0">
                <a:solidFill>
                  <a:srgbClr val="707276"/>
                </a:solidFill>
              </a:rPr>
              <a:t> figli &lt;6 anni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25889" y="6096000"/>
            <a:ext cx="83657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sz="1000" i="1" dirty="0">
                <a:latin typeface="+mn-lt"/>
              </a:rPr>
              <a:t>D28</a:t>
            </a:r>
            <a:r>
              <a:rPr lang="it-IT" sz="1000" i="1" dirty="0" smtClean="0">
                <a:latin typeface="+mn-lt"/>
              </a:rPr>
              <a:t>. </a:t>
            </a:r>
            <a:r>
              <a:rPr lang="it-IT" sz="1000" i="1" dirty="0">
                <a:latin typeface="+mn-lt"/>
              </a:rPr>
              <a:t>	</a:t>
            </a:r>
            <a:r>
              <a:rPr lang="it-IT" sz="1000" dirty="0">
                <a:latin typeface="+mn-lt"/>
              </a:rPr>
              <a:t>Quanto gradirebbe ricevere un volantino elettronico che le dia la possibilità di compilare la lista della spesa o la lista di altri prodotti che le interessano in relazione alle promozioni in essere in quel momento? </a:t>
            </a:r>
            <a:r>
              <a:rPr lang="it-IT" sz="1000" i="1" dirty="0" smtClean="0">
                <a:latin typeface="+mn-lt"/>
              </a:rPr>
              <a:t>(Valori %; risposta </a:t>
            </a:r>
            <a:r>
              <a:rPr lang="it-IT" sz="1000" i="1" dirty="0">
                <a:latin typeface="+mn-lt"/>
              </a:rPr>
              <a:t>singola)</a:t>
            </a:r>
          </a:p>
        </p:txBody>
      </p:sp>
    </p:spTree>
    <p:extLst>
      <p:ext uri="{BB962C8B-B14F-4D97-AF65-F5344CB8AC3E}">
        <p14:creationId xmlns:p14="http://schemas.microsoft.com/office/powerpoint/2010/main" val="283273376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7350" y="52388"/>
            <a:ext cx="7918450" cy="601662"/>
          </a:xfrm>
        </p:spPr>
        <p:txBody>
          <a:bodyPr/>
          <a:lstStyle/>
          <a:p>
            <a:pPr eaLnBrk="1" hangingPunct="1"/>
            <a:r>
              <a:rPr lang="it-IT" sz="2400" dirty="0" smtClean="0"/>
              <a:t>agenda</a:t>
            </a:r>
            <a:endParaRPr lang="en-US" sz="2400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077913" y="885825"/>
            <a:ext cx="7075487" cy="53625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>
                <a:solidFill>
                  <a:schemeClr val="bg1">
                    <a:lumMod val="85000"/>
                  </a:schemeClr>
                </a:solidFill>
              </a:rPr>
              <a:t> Obiettivi di ricerca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 smtClean="0">
                <a:solidFill>
                  <a:schemeClr val="bg1">
                    <a:lumMod val="85000"/>
                  </a:schemeClr>
                </a:solidFill>
              </a:rPr>
              <a:t> Campione </a:t>
            </a:r>
            <a:r>
              <a:rPr lang="it-IT" sz="1600" dirty="0">
                <a:solidFill>
                  <a:schemeClr val="bg1">
                    <a:lumMod val="85000"/>
                  </a:schemeClr>
                </a:solidFill>
              </a:rPr>
              <a:t>e Metodologia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>
                <a:solidFill>
                  <a:schemeClr val="bg1">
                    <a:lumMod val="85000"/>
                  </a:schemeClr>
                </a:solidFill>
              </a:rPr>
              <a:t> Profilazione del campione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>
                <a:solidFill>
                  <a:schemeClr val="bg1">
                    <a:lumMod val="85000"/>
                  </a:schemeClr>
                </a:solidFill>
              </a:rPr>
              <a:t> Background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b="1" dirty="0">
                <a:solidFill>
                  <a:srgbClr val="009DD9"/>
                </a:solidFill>
              </a:rPr>
              <a:t> </a:t>
            </a:r>
            <a:r>
              <a:rPr lang="it-IT" sz="1600" dirty="0">
                <a:solidFill>
                  <a:schemeClr val="bg1">
                    <a:lumMod val="85000"/>
                  </a:schemeClr>
                </a:solidFill>
              </a:rPr>
              <a:t>Il materiale pubblicitario cartaceo</a:t>
            </a:r>
          </a:p>
          <a:p>
            <a:pPr lvl="1" indent="-225425" algn="just">
              <a:lnSpc>
                <a:spcPct val="130000"/>
              </a:lnSpc>
              <a:buClr>
                <a:schemeClr val="bg1">
                  <a:lumMod val="85000"/>
                </a:schemeClr>
              </a:buClr>
              <a:buFont typeface="Courier New" pitchFamily="49" charset="0"/>
              <a:buChar char="o"/>
            </a:pPr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Interesse vs. il materiale pubblicitario cartaceo</a:t>
            </a:r>
          </a:p>
          <a:p>
            <a:pPr lvl="1" indent="-225425" algn="just">
              <a:lnSpc>
                <a:spcPct val="130000"/>
              </a:lnSpc>
              <a:buClr>
                <a:schemeClr val="bg1">
                  <a:lumMod val="85000"/>
                </a:schemeClr>
              </a:buClr>
              <a:buFont typeface="Courier New" pitchFamily="49" charset="0"/>
              <a:buChar char="o"/>
            </a:pP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Valutazione del materiale cartaceo in generale</a:t>
            </a:r>
          </a:p>
          <a:p>
            <a:pPr lvl="1" indent="-225425" algn="just">
              <a:lnSpc>
                <a:spcPct val="130000"/>
              </a:lnSpc>
              <a:buClr>
                <a:schemeClr val="bg1">
                  <a:lumMod val="85000"/>
                </a:schemeClr>
              </a:buClr>
              <a:buFont typeface="Courier New" pitchFamily="49" charset="0"/>
              <a:buChar char="o"/>
            </a:pP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Eco-sostenibilità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>
                <a:solidFill>
                  <a:schemeClr val="bg1">
                    <a:lumMod val="85000"/>
                  </a:schemeClr>
                </a:solidFill>
              </a:rPr>
              <a:t> Forme digitali di divulgazione del materiale pubblicitario – l’e-ADV</a:t>
            </a:r>
          </a:p>
          <a:p>
            <a:pPr marL="0" indent="0" algn="just">
              <a:lnSpc>
                <a:spcPct val="130000"/>
              </a:lnSpc>
              <a:buClr>
                <a:srgbClr val="007FC7"/>
              </a:buClr>
            </a:pPr>
            <a:r>
              <a:rPr lang="it-IT" b="1" dirty="0">
                <a:solidFill>
                  <a:srgbClr val="009DD9"/>
                </a:solidFill>
              </a:rPr>
              <a:t> Comparazione volantini cartacei VS digitali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 smtClean="0">
                <a:solidFill>
                  <a:schemeClr val="bg1">
                    <a:lumMod val="85000"/>
                  </a:schemeClr>
                </a:solidFill>
              </a:rPr>
              <a:t> Comparazione materiale pubblicitario door to door VS altri media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 smtClean="0">
                <a:solidFill>
                  <a:schemeClr val="bg1">
                    <a:lumMod val="85000"/>
                  </a:schemeClr>
                </a:solidFill>
              </a:rPr>
              <a:t> Acquisti online</a:t>
            </a:r>
          </a:p>
          <a:p>
            <a:pPr marL="0" indent="0" algn="just">
              <a:lnSpc>
                <a:spcPct val="130000"/>
              </a:lnSpc>
            </a:pPr>
            <a:endParaRPr lang="it-IT" sz="1600" dirty="0" smtClean="0"/>
          </a:p>
          <a:p>
            <a:pPr marL="0" indent="0" algn="just">
              <a:lnSpc>
                <a:spcPct val="130000"/>
              </a:lnSpc>
            </a:pPr>
            <a:endParaRPr lang="it-IT" sz="1600" dirty="0" smtClean="0"/>
          </a:p>
          <a:p>
            <a:pPr marL="0" indent="0" algn="just">
              <a:lnSpc>
                <a:spcPct val="130000"/>
              </a:lnSpc>
            </a:pPr>
            <a:endParaRPr lang="it-IT" sz="1600" dirty="0" smtClean="0"/>
          </a:p>
        </p:txBody>
      </p:sp>
      <p:pic>
        <p:nvPicPr>
          <p:cNvPr id="1026" name="Picture 2" descr="http://media-s3.viva-images.com/vivastreet_it/clad/ee/6/47132308/large/1.jpg?dt=ddd1753d52b7697a56c70a52842bc26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5" r="50000"/>
          <a:stretch/>
        </p:blipFill>
        <p:spPr bwMode="auto">
          <a:xfrm>
            <a:off x="536575" y="5029200"/>
            <a:ext cx="530225" cy="56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23750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04812" y="169862"/>
            <a:ext cx="8967788" cy="439738"/>
          </a:xfrm>
        </p:spPr>
        <p:txBody>
          <a:bodyPr/>
          <a:lstStyle/>
          <a:p>
            <a:pPr eaLnBrk="1" hangingPunct="1"/>
            <a:r>
              <a:rPr lang="it-IT" sz="2000" cap="none" dirty="0"/>
              <a:t>Q</a:t>
            </a:r>
            <a:r>
              <a:rPr lang="it-IT" sz="2000" cap="none" dirty="0" smtClean="0"/>
              <a:t>uasi la metà del campione gradisce l’adv cartaceo.</a:t>
            </a:r>
            <a:endParaRPr lang="en-US" sz="2000" cap="none" dirty="0" smtClean="0">
              <a:ea typeface="굴림" pitchFamily="34" charset="-127"/>
            </a:endParaRPr>
          </a:p>
        </p:txBody>
      </p:sp>
      <p:graphicFrame>
        <p:nvGraphicFramePr>
          <p:cNvPr id="7" name="Char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4355613"/>
              </p:ext>
            </p:extLst>
          </p:nvPr>
        </p:nvGraphicFramePr>
        <p:xfrm>
          <a:off x="2743200" y="876300"/>
          <a:ext cx="55626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63"/>
          <p:cNvSpPr>
            <a:spLocks noChangeArrowheads="1"/>
          </p:cNvSpPr>
          <p:nvPr/>
        </p:nvSpPr>
        <p:spPr bwMode="auto">
          <a:xfrm>
            <a:off x="3556640" y="6590329"/>
            <a:ext cx="2541587" cy="2460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8D6E00"/>
            </a:prstShdw>
          </a:effectLst>
          <a:extLst/>
        </p:spPr>
        <p:txBody>
          <a:bodyPr>
            <a:spAutoFit/>
          </a:bodyPr>
          <a:lstStyle/>
          <a:p>
            <a:pPr algn="ctr" defTabSz="914400" eaLnBrk="0" hangingPunct="0">
              <a:defRPr/>
            </a:pPr>
            <a:r>
              <a:rPr lang="pt-BR" sz="1000" dirty="0">
                <a:solidFill>
                  <a:srgbClr val="4A4D55"/>
                </a:solidFill>
                <a:ea typeface="+mn-ea"/>
                <a:cs typeface="+mn-cs"/>
              </a:rPr>
              <a:t>Base : Totale campione (</a:t>
            </a:r>
            <a:r>
              <a:rPr lang="pt-BR" sz="1000" dirty="0" smtClean="0">
                <a:solidFill>
                  <a:srgbClr val="4A4D55"/>
                </a:solidFill>
                <a:ea typeface="+mn-ea"/>
                <a:cs typeface="+mn-cs"/>
              </a:rPr>
              <a:t>n=1507)</a:t>
            </a:r>
            <a:r>
              <a:rPr lang="en-GB" sz="1000" dirty="0" smtClean="0">
                <a:solidFill>
                  <a:srgbClr val="4A4D55"/>
                </a:solidFill>
                <a:ea typeface="+mn-ea"/>
                <a:cs typeface="+mn-cs"/>
              </a:rPr>
              <a:t> </a:t>
            </a:r>
            <a:endParaRPr lang="en-GB" sz="1000" dirty="0">
              <a:solidFill>
                <a:srgbClr val="4A4D55"/>
              </a:solidFill>
              <a:ea typeface="+mn-ea"/>
              <a:cs typeface="+mn-cs"/>
            </a:endParaRPr>
          </a:p>
        </p:txBody>
      </p:sp>
      <p:graphicFrame>
        <p:nvGraphicFramePr>
          <p:cNvPr id="11" name="Char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260406"/>
              </p:ext>
            </p:extLst>
          </p:nvPr>
        </p:nvGraphicFramePr>
        <p:xfrm>
          <a:off x="1219200" y="1828800"/>
          <a:ext cx="67056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Picture 11" descr="http://www.publiuno.it/images/volantino-tipograf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2213171"/>
            <a:ext cx="457200" cy="411983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2971800"/>
            <a:ext cx="551946" cy="40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533400" y="2133600"/>
            <a:ext cx="2014182" cy="6164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0900" y="2182919"/>
            <a:ext cx="18938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smtClean="0">
                <a:solidFill>
                  <a:srgbClr val="FF0000"/>
                </a:solidFill>
              </a:rPr>
              <a:t>+</a:t>
            </a:r>
            <a:r>
              <a:rPr lang="it-IT" sz="1100" b="1" dirty="0" smtClean="0">
                <a:solidFill>
                  <a:srgbClr val="707276"/>
                </a:solidFill>
              </a:rPr>
              <a:t> 65-74 anni</a:t>
            </a:r>
          </a:p>
          <a:p>
            <a:r>
              <a:rPr lang="it-IT" sz="1100" b="1" dirty="0" smtClean="0">
                <a:solidFill>
                  <a:srgbClr val="FF0000"/>
                </a:solidFill>
              </a:rPr>
              <a:t>+</a:t>
            </a:r>
            <a:r>
              <a:rPr lang="it-IT" sz="1100" b="1" dirty="0" smtClean="0">
                <a:solidFill>
                  <a:srgbClr val="707276"/>
                </a:solidFill>
              </a:rPr>
              <a:t> non riceve e-ADV</a:t>
            </a:r>
          </a:p>
          <a:p>
            <a:r>
              <a:rPr lang="it-IT" sz="1100" b="1" dirty="0" smtClean="0">
                <a:solidFill>
                  <a:srgbClr val="FF0000"/>
                </a:solidFill>
              </a:rPr>
              <a:t>+</a:t>
            </a:r>
            <a:r>
              <a:rPr lang="it-IT" sz="1100" b="1" dirty="0" smtClean="0">
                <a:solidFill>
                  <a:srgbClr val="707276"/>
                </a:solidFill>
              </a:rPr>
              <a:t> non acquista on line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64330" y="3581400"/>
            <a:ext cx="1926870" cy="990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bg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97312" y="3606225"/>
            <a:ext cx="189388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smtClean="0">
                <a:solidFill>
                  <a:srgbClr val="FF0000"/>
                </a:solidFill>
              </a:rPr>
              <a:t>+</a:t>
            </a:r>
            <a:r>
              <a:rPr lang="it-IT" sz="1100" b="1" dirty="0" smtClean="0">
                <a:solidFill>
                  <a:srgbClr val="707276"/>
                </a:solidFill>
              </a:rPr>
              <a:t> uomo</a:t>
            </a:r>
          </a:p>
          <a:p>
            <a:r>
              <a:rPr lang="it-IT" sz="1100" b="1" dirty="0" smtClean="0">
                <a:solidFill>
                  <a:srgbClr val="FF0000"/>
                </a:solidFill>
              </a:rPr>
              <a:t>+</a:t>
            </a:r>
            <a:r>
              <a:rPr lang="it-IT" sz="1100" b="1" dirty="0" smtClean="0">
                <a:solidFill>
                  <a:srgbClr val="707276"/>
                </a:solidFill>
              </a:rPr>
              <a:t> non riceve ADV door to door</a:t>
            </a:r>
          </a:p>
          <a:p>
            <a:r>
              <a:rPr lang="it-IT" sz="1100" b="1" dirty="0" smtClean="0">
                <a:solidFill>
                  <a:srgbClr val="FF0000"/>
                </a:solidFill>
              </a:rPr>
              <a:t>+</a:t>
            </a:r>
            <a:r>
              <a:rPr lang="it-IT" sz="1100" b="1" dirty="0" smtClean="0">
                <a:solidFill>
                  <a:srgbClr val="707276"/>
                </a:solidFill>
              </a:rPr>
              <a:t> riceve e-ADV</a:t>
            </a:r>
          </a:p>
          <a:p>
            <a:r>
              <a:rPr lang="it-IT" sz="1100" b="1" dirty="0" smtClean="0">
                <a:solidFill>
                  <a:srgbClr val="FF3300"/>
                </a:solidFill>
              </a:rPr>
              <a:t>+</a:t>
            </a:r>
            <a:r>
              <a:rPr lang="it-IT" sz="1100" b="1" dirty="0" smtClean="0">
                <a:solidFill>
                  <a:srgbClr val="707276"/>
                </a:solidFill>
              </a:rPr>
              <a:t> acquista on line</a:t>
            </a:r>
          </a:p>
        </p:txBody>
      </p:sp>
      <p:pic>
        <p:nvPicPr>
          <p:cNvPr id="2050" name="Picture 2" descr="http://www.quasarvolley.it/foto/grandi/coppa-1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000" y="1168720"/>
            <a:ext cx="881118" cy="95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http://www.publiuno.it/images/volantino-tipograf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3692620"/>
            <a:ext cx="457200" cy="411983"/>
          </a:xfrm>
          <a:prstGeom prst="rect">
            <a:avLst/>
          </a:prstGeom>
          <a:noFill/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63032" y="3681157"/>
            <a:ext cx="551946" cy="40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33400" y="6096000"/>
            <a:ext cx="8658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sz="1000" i="1" dirty="0">
                <a:latin typeface="+mn-lt"/>
              </a:rPr>
              <a:t>D29.	</a:t>
            </a:r>
            <a:r>
              <a:rPr lang="it-IT" sz="1000" i="1" dirty="0" smtClean="0">
                <a:latin typeface="+mn-lt"/>
              </a:rPr>
              <a:t> </a:t>
            </a:r>
            <a:r>
              <a:rPr lang="it-IT" sz="1000" dirty="0" smtClean="0">
                <a:latin typeface="+mn-lt"/>
              </a:rPr>
              <a:t>Tra </a:t>
            </a:r>
            <a:r>
              <a:rPr lang="it-IT" sz="1000" dirty="0">
                <a:latin typeface="+mn-lt"/>
              </a:rPr>
              <a:t>la comunicazione pubblicitaria/promozionale su carta e quella in formato elettronico (email, SMS, MMS) quale preferisce o preferirebbe? </a:t>
            </a:r>
            <a:endParaRPr lang="it-IT" sz="1000" dirty="0" smtClean="0">
              <a:latin typeface="+mn-lt"/>
            </a:endParaRPr>
          </a:p>
          <a:p>
            <a:pPr algn="ctr" eaLnBrk="1" hangingPunct="1"/>
            <a:r>
              <a:rPr lang="it-IT" sz="1000" i="1" dirty="0" smtClean="0">
                <a:latin typeface="+mn-lt"/>
              </a:rPr>
              <a:t>(Valori %; risposta </a:t>
            </a:r>
            <a:r>
              <a:rPr lang="it-IT" sz="1000" i="1" dirty="0">
                <a:latin typeface="+mn-lt"/>
              </a:rPr>
              <a:t>singola)</a:t>
            </a:r>
          </a:p>
        </p:txBody>
      </p:sp>
    </p:spTree>
    <p:extLst>
      <p:ext uri="{BB962C8B-B14F-4D97-AF65-F5344CB8AC3E}">
        <p14:creationId xmlns:p14="http://schemas.microsoft.com/office/powerpoint/2010/main" val="53421605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s.cdn4.123rf.com/168nwm/digitalgenetics/digitalgenetics1106/digitalgenetics110600092/9734834-3d-vincitore-uomo-tiene-un-grande-tropthy-lucid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579" y="4191000"/>
            <a:ext cx="1015621" cy="101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650143"/>
            <a:ext cx="429456" cy="46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777554"/>
            <a:ext cx="539616" cy="50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8077200" cy="609600"/>
          </a:xfrm>
        </p:spPr>
        <p:txBody>
          <a:bodyPr/>
          <a:lstStyle/>
          <a:p>
            <a:pPr eaLnBrk="1" hangingPunct="1"/>
            <a:r>
              <a:rPr lang="it-IT" sz="2000" cap="none" dirty="0" smtClean="0"/>
              <a:t>L’adv cartaceo risulta ad oggi vincente su quello digitale per tutte le variabili considerate.</a:t>
            </a:r>
            <a:endParaRPr lang="en-US" sz="2000" cap="none" dirty="0" smtClean="0">
              <a:ea typeface="굴림" pitchFamily="34" charset="-127"/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465302" y="878502"/>
            <a:ext cx="83009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914400" fontAlgn="ctr">
              <a:spcBef>
                <a:spcPct val="50000"/>
              </a:spcBef>
            </a:pPr>
            <a:r>
              <a:rPr lang="it-IT" sz="1200" b="1" i="1" dirty="0" smtClean="0">
                <a:solidFill>
                  <a:srgbClr val="4A4D55"/>
                </a:solidFill>
                <a:ea typeface="DotumChe" pitchFamily="49" charset="-127"/>
              </a:rPr>
              <a:t>Top2box (%)</a:t>
            </a:r>
            <a:endParaRPr lang="en-US" sz="1200" b="1" i="1" dirty="0">
              <a:solidFill>
                <a:srgbClr val="4A4D55"/>
              </a:solidFill>
              <a:ea typeface="DotumChe" pitchFamily="49" charset="-127"/>
            </a:endParaRPr>
          </a:p>
        </p:txBody>
      </p:sp>
      <p:sp>
        <p:nvSpPr>
          <p:cNvPr id="15" name="Rectangle 63"/>
          <p:cNvSpPr>
            <a:spLocks noChangeArrowheads="1"/>
          </p:cNvSpPr>
          <p:nvPr/>
        </p:nvSpPr>
        <p:spPr bwMode="auto">
          <a:xfrm>
            <a:off x="3570288" y="6563033"/>
            <a:ext cx="2541587" cy="2460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8D6E00"/>
            </a:prstShdw>
          </a:effectLst>
          <a:extLst/>
        </p:spPr>
        <p:txBody>
          <a:bodyPr>
            <a:spAutoFit/>
          </a:bodyPr>
          <a:lstStyle/>
          <a:p>
            <a:pPr algn="ctr" defTabSz="914400" eaLnBrk="0" hangingPunct="0">
              <a:defRPr/>
            </a:pPr>
            <a:r>
              <a:rPr lang="pt-BR" sz="1000" dirty="0">
                <a:solidFill>
                  <a:srgbClr val="4A4D55"/>
                </a:solidFill>
                <a:ea typeface="+mn-ea"/>
                <a:cs typeface="+mn-cs"/>
              </a:rPr>
              <a:t>Base : Totale campione (</a:t>
            </a:r>
            <a:r>
              <a:rPr lang="pt-BR" sz="1000" dirty="0" smtClean="0">
                <a:solidFill>
                  <a:srgbClr val="4A4D55"/>
                </a:solidFill>
                <a:ea typeface="+mn-ea"/>
                <a:cs typeface="+mn-cs"/>
              </a:rPr>
              <a:t>n=1507)</a:t>
            </a:r>
            <a:r>
              <a:rPr lang="en-GB" sz="1000" dirty="0" smtClean="0">
                <a:solidFill>
                  <a:srgbClr val="4A4D55"/>
                </a:solidFill>
                <a:ea typeface="+mn-ea"/>
                <a:cs typeface="+mn-cs"/>
              </a:rPr>
              <a:t> </a:t>
            </a:r>
            <a:endParaRPr lang="en-GB" sz="1000" dirty="0">
              <a:solidFill>
                <a:srgbClr val="4A4D55"/>
              </a:solidFill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3890" y="838200"/>
            <a:ext cx="1201310" cy="87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http://www.publiuno.it/images/volantino-tipografi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1" y="866080"/>
            <a:ext cx="914400" cy="823966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5005960" y="878502"/>
            <a:ext cx="7090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cap="all" dirty="0">
                <a:solidFill>
                  <a:srgbClr val="009DD9"/>
                </a:solidFill>
                <a:latin typeface="+mj-lt"/>
                <a:ea typeface="+mj-ea"/>
                <a:cs typeface="+mj-cs"/>
              </a:rPr>
              <a:t>vs</a:t>
            </a:r>
            <a:endParaRPr lang="en-US" sz="4000" cap="all" dirty="0">
              <a:solidFill>
                <a:srgbClr val="009DD9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453767"/>
              </p:ext>
            </p:extLst>
          </p:nvPr>
        </p:nvGraphicFramePr>
        <p:xfrm>
          <a:off x="685800" y="1778740"/>
          <a:ext cx="7620000" cy="233013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{C083E6E3-FA7D-4D7B-A595-EF9225AFEA82}</a:tableStyleId>
              </a:tblPr>
              <a:tblGrid>
                <a:gridCol w="2133600"/>
                <a:gridCol w="2440329"/>
                <a:gridCol w="3046071"/>
              </a:tblGrid>
              <a:tr h="46602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err="1">
                          <a:effectLst/>
                        </a:rPr>
                        <a:t>Chiarezza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77 %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49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6602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Completezza di informazione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75 %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47 %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6602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err="1">
                          <a:effectLst/>
                        </a:rPr>
                        <a:t>Efficacia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sul</a:t>
                      </a:r>
                      <a:r>
                        <a:rPr lang="en-US" sz="1400" u="none" strike="noStrike" dirty="0">
                          <a:effectLst/>
                        </a:rPr>
                        <a:t> ricordo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72 %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36 %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6602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Utilità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70 %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41 %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6602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Influenza </a:t>
                      </a:r>
                      <a:r>
                        <a:rPr lang="en-US" sz="1400" u="none" strike="noStrike" dirty="0" err="1">
                          <a:effectLst/>
                        </a:rPr>
                        <a:t>sull'acquisto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64 %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29 %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3377407" y="1729248"/>
            <a:ext cx="1270793" cy="2385552"/>
          </a:xfrm>
          <a:prstGeom prst="ellipse">
            <a:avLst/>
          </a:prstGeom>
          <a:noFill/>
          <a:ln w="28575">
            <a:solidFill>
              <a:srgbClr val="21853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rved Right Arrow 3"/>
          <p:cNvSpPr/>
          <p:nvPr/>
        </p:nvSpPr>
        <p:spPr>
          <a:xfrm>
            <a:off x="2881691" y="4000500"/>
            <a:ext cx="750888" cy="876300"/>
          </a:xfrm>
          <a:prstGeom prst="curvedRightArrow">
            <a:avLst/>
          </a:prstGeom>
          <a:solidFill>
            <a:srgbClr val="00B050"/>
          </a:solidFill>
          <a:ln>
            <a:solidFill>
              <a:srgbClr val="21853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1622" y="2286000"/>
            <a:ext cx="456474" cy="41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21218" y="3124200"/>
            <a:ext cx="2631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61320" y="2719468"/>
            <a:ext cx="852444" cy="40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70307" y="5105400"/>
            <a:ext cx="85820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sz="1000" i="1" dirty="0">
                <a:latin typeface="+mn-lt"/>
              </a:rPr>
              <a:t>D30.	</a:t>
            </a:r>
            <a:r>
              <a:rPr lang="it-IT" sz="1000" i="1" dirty="0" smtClean="0">
                <a:latin typeface="+mn-lt"/>
              </a:rPr>
              <a:t> </a:t>
            </a:r>
            <a:r>
              <a:rPr lang="it-IT" sz="1000" dirty="0" smtClean="0">
                <a:latin typeface="+mn-lt"/>
              </a:rPr>
              <a:t>Quanto </a:t>
            </a:r>
            <a:r>
              <a:rPr lang="it-IT" sz="1000" dirty="0">
                <a:latin typeface="+mn-lt"/>
              </a:rPr>
              <a:t>ritiene interessanti utili le due modalità </a:t>
            </a:r>
            <a:r>
              <a:rPr lang="it-IT" sz="1000" dirty="0" smtClean="0">
                <a:latin typeface="+mn-lt"/>
              </a:rPr>
              <a:t>di </a:t>
            </a:r>
            <a:r>
              <a:rPr lang="it-IT" sz="1000" dirty="0">
                <a:latin typeface="+mn-lt"/>
              </a:rPr>
              <a:t>ricezione del materiale promozionale o pubblicitario? </a:t>
            </a:r>
            <a:r>
              <a:rPr lang="it-IT" sz="1000" i="1" dirty="0">
                <a:latin typeface="+mn-lt"/>
              </a:rPr>
              <a:t>(risposta singola per </a:t>
            </a:r>
            <a:r>
              <a:rPr lang="it-IT" sz="1000" i="1" dirty="0" smtClean="0">
                <a:latin typeface="+mn-lt"/>
              </a:rPr>
              <a:t>riga)</a:t>
            </a:r>
          </a:p>
          <a:p>
            <a:pPr algn="ctr" eaLnBrk="1" hangingPunct="1"/>
            <a:r>
              <a:rPr lang="it-IT" sz="1000" i="1" dirty="0" smtClean="0">
                <a:latin typeface="+mn-lt"/>
              </a:rPr>
              <a:t>D31</a:t>
            </a:r>
            <a:r>
              <a:rPr lang="it-IT" sz="1000" dirty="0">
                <a:latin typeface="+mn-lt"/>
              </a:rPr>
              <a:t>.	</a:t>
            </a:r>
            <a:r>
              <a:rPr lang="it-IT" sz="1000" dirty="0" smtClean="0">
                <a:latin typeface="+mn-lt"/>
              </a:rPr>
              <a:t> Quanto </a:t>
            </a:r>
            <a:r>
              <a:rPr lang="it-IT" sz="1000" dirty="0">
                <a:latin typeface="+mn-lt"/>
              </a:rPr>
              <a:t>ritiene efficaci in termini di ricordo delle offerte/prodotti pubblicizzati le due </a:t>
            </a:r>
            <a:r>
              <a:rPr lang="it-IT" sz="1000" dirty="0" smtClean="0">
                <a:latin typeface="+mn-lt"/>
              </a:rPr>
              <a:t>modalità di </a:t>
            </a:r>
            <a:r>
              <a:rPr lang="it-IT" sz="1000" dirty="0">
                <a:latin typeface="+mn-lt"/>
              </a:rPr>
              <a:t>ricezione del materiale promozionale o pubblicitario? Quale delle due forme di ricezione le fa ricordare di più le informazioni contenute? (</a:t>
            </a:r>
            <a:r>
              <a:rPr lang="it-IT" sz="1000" i="1" dirty="0">
                <a:latin typeface="+mn-lt"/>
              </a:rPr>
              <a:t>risposta singola per riga</a:t>
            </a:r>
            <a:r>
              <a:rPr lang="it-IT" sz="1000" i="1" dirty="0" smtClean="0">
                <a:latin typeface="+mn-lt"/>
              </a:rPr>
              <a:t>)</a:t>
            </a:r>
          </a:p>
          <a:p>
            <a:pPr algn="ctr" eaLnBrk="1" hangingPunct="1"/>
            <a:r>
              <a:rPr lang="it-IT" sz="1000" i="1" dirty="0">
                <a:latin typeface="+mn-lt"/>
              </a:rPr>
              <a:t>D32.	</a:t>
            </a:r>
            <a:r>
              <a:rPr lang="it-IT" sz="1000" i="1" dirty="0" smtClean="0">
                <a:latin typeface="+mn-lt"/>
              </a:rPr>
              <a:t> </a:t>
            </a:r>
            <a:r>
              <a:rPr lang="it-IT" sz="1000" dirty="0" smtClean="0">
                <a:latin typeface="+mn-lt"/>
              </a:rPr>
              <a:t>Quanto </a:t>
            </a:r>
            <a:r>
              <a:rPr lang="it-IT" sz="1000" dirty="0">
                <a:latin typeface="+mn-lt"/>
              </a:rPr>
              <a:t>ritiene chiare, in termini di comunicazione del messaggio contenuto, le modalità di ricezione del materiale promozionale/pubblicitario indicate? </a:t>
            </a:r>
            <a:r>
              <a:rPr lang="it-IT" sz="1000" i="1" dirty="0">
                <a:latin typeface="+mn-lt"/>
              </a:rPr>
              <a:t>(risposta singola per riga</a:t>
            </a:r>
            <a:r>
              <a:rPr lang="it-IT" sz="1000" i="1" dirty="0" smtClean="0">
                <a:latin typeface="+mn-lt"/>
              </a:rPr>
              <a:t>)</a:t>
            </a:r>
          </a:p>
          <a:p>
            <a:pPr algn="ctr" eaLnBrk="1" hangingPunct="1"/>
            <a:r>
              <a:rPr lang="it-IT" sz="1000" i="1" dirty="0">
                <a:latin typeface="+mn-lt"/>
              </a:rPr>
              <a:t>D33.	</a:t>
            </a:r>
            <a:r>
              <a:rPr lang="it-IT" sz="1000" i="1" dirty="0" smtClean="0">
                <a:latin typeface="+mn-lt"/>
              </a:rPr>
              <a:t> </a:t>
            </a:r>
            <a:r>
              <a:rPr lang="it-IT" sz="1000" dirty="0" smtClean="0">
                <a:latin typeface="+mn-lt"/>
              </a:rPr>
              <a:t>E </a:t>
            </a:r>
            <a:r>
              <a:rPr lang="it-IT" sz="1000" dirty="0">
                <a:latin typeface="+mn-lt"/>
              </a:rPr>
              <a:t>quanto ritiene complete in termini di informazioni sulle promozioni/offerte comunicate, le due modalità di ricezione indicate del materiale  promozionale/pubblicitario? </a:t>
            </a:r>
            <a:r>
              <a:rPr lang="it-IT" sz="1000" i="1" dirty="0">
                <a:latin typeface="+mn-lt"/>
              </a:rPr>
              <a:t>(risposta singola per </a:t>
            </a:r>
            <a:r>
              <a:rPr lang="it-IT" sz="1000" i="1" dirty="0" smtClean="0">
                <a:latin typeface="+mn-lt"/>
              </a:rPr>
              <a:t>riga)</a:t>
            </a:r>
          </a:p>
          <a:p>
            <a:pPr algn="ctr" eaLnBrk="1" hangingPunct="1"/>
            <a:r>
              <a:rPr lang="it-IT" sz="1000" i="1" dirty="0">
                <a:latin typeface="+mn-lt"/>
              </a:rPr>
              <a:t>D33_bis </a:t>
            </a:r>
            <a:r>
              <a:rPr lang="it-IT" sz="1000" dirty="0">
                <a:latin typeface="+mn-lt"/>
              </a:rPr>
              <a:t>Quanto le promozioni/offerte segnalate sulle due modalità di ricezione indicate del materiale  promozionale/pubblicitario hanno effetto sulle sue scelte d’acquisto? </a:t>
            </a:r>
            <a:r>
              <a:rPr lang="it-IT" sz="1000" i="1" dirty="0">
                <a:latin typeface="+mn-lt"/>
              </a:rPr>
              <a:t>(risposta singola per riga)</a:t>
            </a:r>
          </a:p>
        </p:txBody>
      </p:sp>
    </p:spTree>
    <p:extLst>
      <p:ext uri="{BB962C8B-B14F-4D97-AF65-F5344CB8AC3E}">
        <p14:creationId xmlns:p14="http://schemas.microsoft.com/office/powerpoint/2010/main" val="165247593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7350" y="52388"/>
            <a:ext cx="7918450" cy="601662"/>
          </a:xfrm>
        </p:spPr>
        <p:txBody>
          <a:bodyPr/>
          <a:lstStyle/>
          <a:p>
            <a:pPr eaLnBrk="1" hangingPunct="1"/>
            <a:r>
              <a:rPr lang="it-IT" sz="2400" dirty="0" smtClean="0"/>
              <a:t>Obiettivi di ricerca</a:t>
            </a:r>
            <a:endParaRPr lang="en-US" sz="2400" dirty="0" smtClean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44534223"/>
              </p:ext>
            </p:extLst>
          </p:nvPr>
        </p:nvGraphicFramePr>
        <p:xfrm>
          <a:off x="1306513" y="885825"/>
          <a:ext cx="7075487" cy="5362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 descr="http://www.marketrevolution.it/wordpress/wp-content/uploads/2013/03/brain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102957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t2.gstatic.com/images?q=tbn:ANd9GcT_LQ3nioXzSDVcgLPzRgy5NGcuq9d-JzSEZZGRqSSAixojK0Ij2HFZjrZHt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40" y="3020849"/>
            <a:ext cx="1154674" cy="113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d3sdoylwcs36el.cloudfront.net/table_bell_id303490_size42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184" y="3282759"/>
            <a:ext cx="457201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://www.agenziamultiservizistranieri.com/img/contact/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280" y="5230504"/>
            <a:ext cx="1344386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032643523"/>
              </p:ext>
            </p:extLst>
          </p:nvPr>
        </p:nvGraphicFramePr>
        <p:xfrm>
          <a:off x="1528552" y="555008"/>
          <a:ext cx="6096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Rectangle 63"/>
          <p:cNvSpPr>
            <a:spLocks noChangeArrowheads="1"/>
          </p:cNvSpPr>
          <p:nvPr/>
        </p:nvSpPr>
        <p:spPr bwMode="auto">
          <a:xfrm>
            <a:off x="3570288" y="6652881"/>
            <a:ext cx="2541587" cy="2460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8D6E00"/>
            </a:prstShdw>
          </a:effectLst>
          <a:extLst/>
        </p:spPr>
        <p:txBody>
          <a:bodyPr>
            <a:spAutoFit/>
          </a:bodyPr>
          <a:lstStyle/>
          <a:p>
            <a:pPr algn="ctr" defTabSz="914400" eaLnBrk="0" hangingPunct="0">
              <a:defRPr/>
            </a:pPr>
            <a:r>
              <a:rPr lang="pt-BR" sz="1000" dirty="0">
                <a:solidFill>
                  <a:srgbClr val="4A4D55"/>
                </a:solidFill>
                <a:ea typeface="+mn-ea"/>
                <a:cs typeface="+mn-cs"/>
              </a:rPr>
              <a:t>Base : Totale campione (</a:t>
            </a:r>
            <a:r>
              <a:rPr lang="pt-BR" sz="1000" dirty="0" smtClean="0">
                <a:solidFill>
                  <a:srgbClr val="4A4D55"/>
                </a:solidFill>
                <a:ea typeface="+mn-ea"/>
                <a:cs typeface="+mn-cs"/>
              </a:rPr>
              <a:t>n=1507)</a:t>
            </a:r>
            <a:r>
              <a:rPr lang="en-GB" sz="1000" dirty="0" smtClean="0">
                <a:solidFill>
                  <a:srgbClr val="4A4D55"/>
                </a:solidFill>
                <a:ea typeface="+mn-ea"/>
                <a:cs typeface="+mn-cs"/>
              </a:rPr>
              <a:t> </a:t>
            </a:r>
            <a:endParaRPr lang="en-GB" sz="1000" dirty="0">
              <a:solidFill>
                <a:srgbClr val="4A4D55"/>
              </a:solidFill>
              <a:ea typeface="+mn-ea"/>
              <a:cs typeface="+mn-cs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228600" y="0"/>
            <a:ext cx="8967788" cy="439738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cap="all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cap="none" dirty="0" smtClean="0"/>
              <a:t>Volantino cartaceo vs digitale</a:t>
            </a:r>
            <a:r>
              <a:rPr lang="it-IT" sz="2000" cap="none" dirty="0" smtClean="0"/>
              <a:t>: dettaglio</a:t>
            </a:r>
            <a:endParaRPr lang="en-US" sz="2000" cap="none" dirty="0" smtClean="0">
              <a:ea typeface="굴림" pitchFamily="34" charset="-127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277678"/>
              </p:ext>
            </p:extLst>
          </p:nvPr>
        </p:nvGraphicFramePr>
        <p:xfrm>
          <a:off x="7586452" y="3907808"/>
          <a:ext cx="1371600" cy="609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85800"/>
                <a:gridCol w="68580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70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3,7</a:t>
                      </a:r>
                      <a:endParaRPr lang="en-US" sz="1100" dirty="0"/>
                    </a:p>
                  </a:txBody>
                  <a:tcPr anchor="ctr"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42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2,9</a:t>
                      </a:r>
                      <a:endParaRPr lang="en-US" sz="11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521643"/>
              </p:ext>
            </p:extLst>
          </p:nvPr>
        </p:nvGraphicFramePr>
        <p:xfrm>
          <a:off x="7586452" y="2826576"/>
          <a:ext cx="1371600" cy="609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85800"/>
                <a:gridCol w="68580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72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3,8</a:t>
                      </a:r>
                      <a:endParaRPr lang="en-US" sz="1100" dirty="0"/>
                    </a:p>
                  </a:txBody>
                  <a:tcPr anchor="ctr"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36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2,8</a:t>
                      </a:r>
                      <a:endParaRPr lang="en-US" sz="11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037413"/>
              </p:ext>
            </p:extLst>
          </p:nvPr>
        </p:nvGraphicFramePr>
        <p:xfrm>
          <a:off x="7586452" y="745508"/>
          <a:ext cx="1371600" cy="609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85800"/>
                <a:gridCol w="68580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77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4,0</a:t>
                      </a:r>
                      <a:endParaRPr lang="en-US" sz="1100" dirty="0"/>
                    </a:p>
                  </a:txBody>
                  <a:tcPr anchor="ctr"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49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3,1</a:t>
                      </a:r>
                      <a:endParaRPr lang="en-US" sz="11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459846"/>
              </p:ext>
            </p:extLst>
          </p:nvPr>
        </p:nvGraphicFramePr>
        <p:xfrm>
          <a:off x="7586452" y="1812308"/>
          <a:ext cx="1371600" cy="609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85800"/>
                <a:gridCol w="68580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75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3,9</a:t>
                      </a:r>
                      <a:endParaRPr lang="en-US" sz="1100" dirty="0"/>
                    </a:p>
                  </a:txBody>
                  <a:tcPr anchor="ctr"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47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3,1</a:t>
                      </a:r>
                      <a:endParaRPr lang="en-US" sz="11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209958"/>
              </p:ext>
            </p:extLst>
          </p:nvPr>
        </p:nvGraphicFramePr>
        <p:xfrm>
          <a:off x="7586452" y="4960960"/>
          <a:ext cx="1371600" cy="609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85800"/>
                <a:gridCol w="68580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64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3,6</a:t>
                      </a:r>
                      <a:endParaRPr lang="en-US" sz="1100" dirty="0"/>
                    </a:p>
                  </a:txBody>
                  <a:tcPr anchor="ctr"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29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2,5</a:t>
                      </a:r>
                      <a:endParaRPr lang="en-US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577188" y="4096819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>
                <a:solidFill>
                  <a:schemeClr val="accent1"/>
                </a:solidFill>
              </a:rPr>
              <a:t>Utilità</a:t>
            </a:r>
            <a:endParaRPr lang="en-US" sz="1400" b="1" i="1" dirty="0">
              <a:solidFill>
                <a:schemeClr val="accent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9851" y="2814576"/>
            <a:ext cx="91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>
                <a:solidFill>
                  <a:schemeClr val="accent1"/>
                </a:solidFill>
              </a:rPr>
              <a:t>Efficacia sul ricordo</a:t>
            </a:r>
            <a:endParaRPr lang="en-US" sz="1400" b="1" i="1" dirty="0">
              <a:solidFill>
                <a:schemeClr val="accent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0988" y="896419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>
                <a:solidFill>
                  <a:schemeClr val="accent1"/>
                </a:solidFill>
              </a:rPr>
              <a:t>Chiarezza</a:t>
            </a:r>
            <a:endParaRPr lang="en-US" sz="1400" b="1" i="1" dirty="0">
              <a:solidFill>
                <a:schemeClr val="accent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0488" y="1855498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>
                <a:solidFill>
                  <a:schemeClr val="accent1"/>
                </a:solidFill>
              </a:rPr>
              <a:t>Completezza di informazione</a:t>
            </a:r>
            <a:endParaRPr lang="en-US" sz="1400" b="1" i="1" dirty="0">
              <a:solidFill>
                <a:schemeClr val="accent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0488" y="496096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>
                <a:solidFill>
                  <a:schemeClr val="accent1"/>
                </a:solidFill>
              </a:rPr>
              <a:t>Influenza sull’acquisto</a:t>
            </a:r>
            <a:endParaRPr lang="en-US" sz="1400" b="1" i="1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0488" y="555008"/>
            <a:ext cx="8685664" cy="9906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10488" y="1621808"/>
            <a:ext cx="8685664" cy="9906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09352" y="555008"/>
            <a:ext cx="8685664" cy="9906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09352" y="2688608"/>
            <a:ext cx="8685664" cy="9906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04800" y="3755408"/>
            <a:ext cx="8685664" cy="9906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09352" y="4822208"/>
            <a:ext cx="8685664" cy="8382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250309"/>
              </p:ext>
            </p:extLst>
          </p:nvPr>
        </p:nvGraphicFramePr>
        <p:xfrm>
          <a:off x="7521056" y="48904"/>
          <a:ext cx="1442112" cy="426720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782610"/>
                <a:gridCol w="659502"/>
              </a:tblGrid>
              <a:tr h="355979">
                <a:tc>
                  <a:txBody>
                    <a:bodyPr/>
                    <a:lstStyle/>
                    <a:p>
                      <a:pPr algn="ctr"/>
                      <a:r>
                        <a:rPr lang="it-IT" sz="1100" b="0" i="1" dirty="0" smtClean="0"/>
                        <a:t>Top2box</a:t>
                      </a:r>
                      <a:endParaRPr lang="en-US" sz="11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i="1" dirty="0" smtClean="0"/>
                        <a:t>Media (1-5)</a:t>
                      </a:r>
                      <a:endParaRPr lang="en-US" sz="1100" b="0" i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561975" y="5874603"/>
            <a:ext cx="8582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sz="800" i="1" dirty="0">
                <a:latin typeface="+mn-lt"/>
              </a:rPr>
              <a:t>D30.	</a:t>
            </a:r>
            <a:r>
              <a:rPr lang="it-IT" sz="800" i="1" dirty="0" smtClean="0">
                <a:latin typeface="+mn-lt"/>
              </a:rPr>
              <a:t> </a:t>
            </a:r>
            <a:r>
              <a:rPr lang="it-IT" sz="800" dirty="0" smtClean="0">
                <a:latin typeface="+mn-lt"/>
              </a:rPr>
              <a:t>Quanto </a:t>
            </a:r>
            <a:r>
              <a:rPr lang="it-IT" sz="800" dirty="0">
                <a:latin typeface="+mn-lt"/>
              </a:rPr>
              <a:t>ritiene interessanti utili le due modalità </a:t>
            </a:r>
            <a:r>
              <a:rPr lang="it-IT" sz="800" dirty="0" smtClean="0">
                <a:latin typeface="+mn-lt"/>
              </a:rPr>
              <a:t>di </a:t>
            </a:r>
            <a:r>
              <a:rPr lang="it-IT" sz="800" dirty="0">
                <a:latin typeface="+mn-lt"/>
              </a:rPr>
              <a:t>ricezione del materiale promozionale o pubblicitario? </a:t>
            </a:r>
            <a:r>
              <a:rPr lang="it-IT" sz="800" i="1" dirty="0">
                <a:latin typeface="+mn-lt"/>
              </a:rPr>
              <a:t>(risposta singola per </a:t>
            </a:r>
            <a:r>
              <a:rPr lang="it-IT" sz="800" i="1" dirty="0" smtClean="0">
                <a:latin typeface="+mn-lt"/>
              </a:rPr>
              <a:t>riga)</a:t>
            </a:r>
          </a:p>
          <a:p>
            <a:pPr algn="ctr" eaLnBrk="1" hangingPunct="1"/>
            <a:r>
              <a:rPr lang="it-IT" sz="800" i="1" dirty="0" smtClean="0">
                <a:latin typeface="+mn-lt"/>
              </a:rPr>
              <a:t>D31</a:t>
            </a:r>
            <a:r>
              <a:rPr lang="it-IT" sz="800" dirty="0">
                <a:latin typeface="+mn-lt"/>
              </a:rPr>
              <a:t>.	</a:t>
            </a:r>
            <a:r>
              <a:rPr lang="it-IT" sz="800" dirty="0" smtClean="0">
                <a:latin typeface="+mn-lt"/>
              </a:rPr>
              <a:t> Quanto </a:t>
            </a:r>
            <a:r>
              <a:rPr lang="it-IT" sz="800" dirty="0">
                <a:latin typeface="+mn-lt"/>
              </a:rPr>
              <a:t>ritiene efficaci in termini di ricordo delle offerte/prodotti pubblicizzati le due </a:t>
            </a:r>
            <a:r>
              <a:rPr lang="it-IT" sz="800" dirty="0" smtClean="0">
                <a:latin typeface="+mn-lt"/>
              </a:rPr>
              <a:t>modalità di </a:t>
            </a:r>
            <a:r>
              <a:rPr lang="it-IT" sz="800" dirty="0">
                <a:latin typeface="+mn-lt"/>
              </a:rPr>
              <a:t>ricezione del materiale promozionale o pubblicitario? Quale delle due forme di ricezione le fa ricordare di più le informazioni contenute? (</a:t>
            </a:r>
            <a:r>
              <a:rPr lang="it-IT" sz="800" i="1" dirty="0">
                <a:latin typeface="+mn-lt"/>
              </a:rPr>
              <a:t>risposta singola per riga</a:t>
            </a:r>
            <a:r>
              <a:rPr lang="it-IT" sz="800" i="1" dirty="0" smtClean="0">
                <a:latin typeface="+mn-lt"/>
              </a:rPr>
              <a:t>)</a:t>
            </a:r>
          </a:p>
          <a:p>
            <a:pPr algn="ctr" eaLnBrk="1" hangingPunct="1"/>
            <a:r>
              <a:rPr lang="it-IT" sz="800" i="1" dirty="0">
                <a:latin typeface="+mn-lt"/>
              </a:rPr>
              <a:t>D32.	</a:t>
            </a:r>
            <a:r>
              <a:rPr lang="it-IT" sz="800" i="1" dirty="0" smtClean="0">
                <a:latin typeface="+mn-lt"/>
              </a:rPr>
              <a:t> </a:t>
            </a:r>
            <a:r>
              <a:rPr lang="it-IT" sz="800" dirty="0" smtClean="0">
                <a:latin typeface="+mn-lt"/>
              </a:rPr>
              <a:t>Quanto </a:t>
            </a:r>
            <a:r>
              <a:rPr lang="it-IT" sz="800" dirty="0">
                <a:latin typeface="+mn-lt"/>
              </a:rPr>
              <a:t>ritiene chiare, in termini di comunicazione del messaggio contenuto, le modalità di ricezione del materiale promozionale/pubblicitario indicate? </a:t>
            </a:r>
            <a:r>
              <a:rPr lang="it-IT" sz="800" i="1" dirty="0">
                <a:latin typeface="+mn-lt"/>
              </a:rPr>
              <a:t>(risposta singola per riga</a:t>
            </a:r>
            <a:r>
              <a:rPr lang="it-IT" sz="800" i="1" dirty="0" smtClean="0">
                <a:latin typeface="+mn-lt"/>
              </a:rPr>
              <a:t>)</a:t>
            </a:r>
          </a:p>
          <a:p>
            <a:pPr algn="ctr" eaLnBrk="1" hangingPunct="1"/>
            <a:r>
              <a:rPr lang="it-IT" sz="800" i="1" dirty="0">
                <a:latin typeface="+mn-lt"/>
              </a:rPr>
              <a:t>D33.	</a:t>
            </a:r>
            <a:r>
              <a:rPr lang="it-IT" sz="800" i="1" dirty="0" smtClean="0">
                <a:latin typeface="+mn-lt"/>
              </a:rPr>
              <a:t> </a:t>
            </a:r>
            <a:r>
              <a:rPr lang="it-IT" sz="800" dirty="0" smtClean="0">
                <a:latin typeface="+mn-lt"/>
              </a:rPr>
              <a:t>E </a:t>
            </a:r>
            <a:r>
              <a:rPr lang="it-IT" sz="800" dirty="0">
                <a:latin typeface="+mn-lt"/>
              </a:rPr>
              <a:t>quanto ritiene complete in termini di informazioni sulle promozioni/offerte comunicate, le due modalità di ricezione indicate del materiale  promozionale/pubblicitario? </a:t>
            </a:r>
            <a:r>
              <a:rPr lang="it-IT" sz="800" i="1" dirty="0">
                <a:latin typeface="+mn-lt"/>
              </a:rPr>
              <a:t>(risposta singola per </a:t>
            </a:r>
            <a:r>
              <a:rPr lang="it-IT" sz="800" i="1" dirty="0" smtClean="0">
                <a:latin typeface="+mn-lt"/>
              </a:rPr>
              <a:t>riga)</a:t>
            </a:r>
          </a:p>
          <a:p>
            <a:pPr algn="ctr" eaLnBrk="1" hangingPunct="1"/>
            <a:r>
              <a:rPr lang="it-IT" sz="800" i="1" dirty="0">
                <a:latin typeface="+mn-lt"/>
              </a:rPr>
              <a:t>D33_bis </a:t>
            </a:r>
            <a:r>
              <a:rPr lang="it-IT" sz="800" dirty="0">
                <a:latin typeface="+mn-lt"/>
              </a:rPr>
              <a:t>Quanto le promozioni/offerte segnalate sulle due modalità di ricezione indicate del materiale  promozionale/pubblicitario hanno effetto sulle sue scelte d’acquisto? </a:t>
            </a:r>
            <a:r>
              <a:rPr lang="it-IT" sz="800" i="1" dirty="0">
                <a:latin typeface="+mn-lt"/>
              </a:rPr>
              <a:t>(risposta singola per riga)</a:t>
            </a:r>
          </a:p>
        </p:txBody>
      </p:sp>
    </p:spTree>
    <p:extLst>
      <p:ext uri="{BB962C8B-B14F-4D97-AF65-F5344CB8AC3E}">
        <p14:creationId xmlns:p14="http://schemas.microsoft.com/office/powerpoint/2010/main" val="182588243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7350" y="52388"/>
            <a:ext cx="7918450" cy="601662"/>
          </a:xfrm>
        </p:spPr>
        <p:txBody>
          <a:bodyPr/>
          <a:lstStyle/>
          <a:p>
            <a:pPr eaLnBrk="1" hangingPunct="1"/>
            <a:r>
              <a:rPr lang="it-IT" sz="2400" dirty="0" smtClean="0"/>
              <a:t>agenda</a:t>
            </a:r>
            <a:endParaRPr lang="en-US" sz="2400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077913" y="885825"/>
            <a:ext cx="7075487" cy="53625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>
                <a:solidFill>
                  <a:schemeClr val="bg1">
                    <a:lumMod val="85000"/>
                  </a:schemeClr>
                </a:solidFill>
              </a:rPr>
              <a:t> Obiettivi di ricerca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 smtClean="0">
                <a:solidFill>
                  <a:schemeClr val="bg1">
                    <a:lumMod val="85000"/>
                  </a:schemeClr>
                </a:solidFill>
              </a:rPr>
              <a:t> Campione </a:t>
            </a:r>
            <a:r>
              <a:rPr lang="it-IT" sz="1600" dirty="0">
                <a:solidFill>
                  <a:schemeClr val="bg1">
                    <a:lumMod val="85000"/>
                  </a:schemeClr>
                </a:solidFill>
              </a:rPr>
              <a:t>e Metodologia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>
                <a:solidFill>
                  <a:schemeClr val="bg1">
                    <a:lumMod val="85000"/>
                  </a:schemeClr>
                </a:solidFill>
              </a:rPr>
              <a:t> Profilazione del campione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>
                <a:solidFill>
                  <a:schemeClr val="bg1">
                    <a:lumMod val="85000"/>
                  </a:schemeClr>
                </a:solidFill>
              </a:rPr>
              <a:t> Background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b="1" dirty="0">
                <a:solidFill>
                  <a:srgbClr val="009DD9"/>
                </a:solidFill>
              </a:rPr>
              <a:t> </a:t>
            </a:r>
            <a:r>
              <a:rPr lang="it-IT" sz="1600" dirty="0">
                <a:solidFill>
                  <a:schemeClr val="bg1">
                    <a:lumMod val="85000"/>
                  </a:schemeClr>
                </a:solidFill>
              </a:rPr>
              <a:t>Il materiale pubblicitario cartaceo</a:t>
            </a:r>
          </a:p>
          <a:p>
            <a:pPr lvl="1" indent="-225425" algn="just">
              <a:lnSpc>
                <a:spcPct val="130000"/>
              </a:lnSpc>
              <a:buClr>
                <a:schemeClr val="bg1">
                  <a:lumMod val="85000"/>
                </a:schemeClr>
              </a:buClr>
              <a:buFont typeface="Courier New" pitchFamily="49" charset="0"/>
              <a:buChar char="o"/>
            </a:pPr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Interesse vs. il materiale pubblicitario cartaceo</a:t>
            </a:r>
          </a:p>
          <a:p>
            <a:pPr lvl="1" indent="-225425" algn="just">
              <a:lnSpc>
                <a:spcPct val="130000"/>
              </a:lnSpc>
              <a:buClr>
                <a:schemeClr val="bg1">
                  <a:lumMod val="85000"/>
                </a:schemeClr>
              </a:buClr>
              <a:buFont typeface="Courier New" pitchFamily="49" charset="0"/>
              <a:buChar char="o"/>
            </a:pP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Valutazione del materiale cartaceo in generale</a:t>
            </a:r>
          </a:p>
          <a:p>
            <a:pPr lvl="1" indent="-225425" algn="just">
              <a:lnSpc>
                <a:spcPct val="130000"/>
              </a:lnSpc>
              <a:buClr>
                <a:schemeClr val="bg1">
                  <a:lumMod val="85000"/>
                </a:schemeClr>
              </a:buClr>
              <a:buFont typeface="Courier New" pitchFamily="49" charset="0"/>
              <a:buChar char="o"/>
            </a:pP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Eco-sostenibilità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>
                <a:solidFill>
                  <a:schemeClr val="bg1">
                    <a:lumMod val="85000"/>
                  </a:schemeClr>
                </a:solidFill>
              </a:rPr>
              <a:t> Forme digitali di divulgazione del materiale pubblicitario – l’e-ADV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>
                <a:solidFill>
                  <a:schemeClr val="bg1">
                    <a:lumMod val="85000"/>
                  </a:schemeClr>
                </a:solidFill>
              </a:rPr>
              <a:t> Comparazione volantini cartacei VS digitali</a:t>
            </a:r>
          </a:p>
          <a:p>
            <a:pPr marL="0" indent="0" algn="just">
              <a:lnSpc>
                <a:spcPct val="130000"/>
              </a:lnSpc>
              <a:buClr>
                <a:srgbClr val="007FC7"/>
              </a:buClr>
            </a:pPr>
            <a:r>
              <a:rPr lang="it-IT" b="1" dirty="0">
                <a:solidFill>
                  <a:srgbClr val="009DD9"/>
                </a:solidFill>
              </a:rPr>
              <a:t> Comparazione materiale pubblicitario door to door VS altri media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 smtClean="0">
                <a:solidFill>
                  <a:schemeClr val="bg1">
                    <a:lumMod val="85000"/>
                  </a:schemeClr>
                </a:solidFill>
              </a:rPr>
              <a:t> Acquisti online</a:t>
            </a:r>
          </a:p>
          <a:p>
            <a:pPr marL="0" indent="0" algn="just">
              <a:lnSpc>
                <a:spcPct val="130000"/>
              </a:lnSpc>
            </a:pPr>
            <a:endParaRPr lang="it-IT" sz="1600" dirty="0" smtClean="0"/>
          </a:p>
          <a:p>
            <a:pPr marL="0" indent="0" algn="just">
              <a:lnSpc>
                <a:spcPct val="130000"/>
              </a:lnSpc>
            </a:pPr>
            <a:endParaRPr lang="it-IT" sz="1600" dirty="0" smtClean="0"/>
          </a:p>
          <a:p>
            <a:pPr marL="0" indent="0" algn="just">
              <a:lnSpc>
                <a:spcPct val="130000"/>
              </a:lnSpc>
            </a:pPr>
            <a:endParaRPr lang="it-IT" sz="1600" dirty="0" smtClean="0"/>
          </a:p>
        </p:txBody>
      </p:sp>
      <p:pic>
        <p:nvPicPr>
          <p:cNvPr id="1026" name="Picture 2" descr="http://media-s3.viva-images.com/vivastreet_it/clad/ee/6/47132308/large/1.jpg?dt=ddd1753d52b7697a56c70a52842bc26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5" r="50000"/>
          <a:stretch/>
        </p:blipFill>
        <p:spPr bwMode="auto">
          <a:xfrm>
            <a:off x="536575" y="5454830"/>
            <a:ext cx="530225" cy="56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84363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2.bp.blogspot.com/-g3FTq6PrTno/UKkAx-V4vpI/AAAAAAAAA1o/RMiE3vLBUbY/s1600/giornal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832" y="2841008"/>
            <a:ext cx="419099" cy="48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tafter.it/wp-content/uploads/2013/01/t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182" y="1156505"/>
            <a:ext cx="750398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76200"/>
            <a:ext cx="8382000" cy="850900"/>
          </a:xfrm>
        </p:spPr>
        <p:txBody>
          <a:bodyPr/>
          <a:lstStyle/>
          <a:p>
            <a:pPr eaLnBrk="1" hangingPunct="1"/>
            <a:r>
              <a:rPr lang="en-US" sz="1800" b="1" cap="none" dirty="0" err="1" smtClean="0"/>
              <a:t>Completezza</a:t>
            </a:r>
            <a:r>
              <a:rPr lang="en-US" sz="1800" b="1" cap="none" dirty="0" smtClean="0"/>
              <a:t> di </a:t>
            </a:r>
            <a:r>
              <a:rPr lang="en-US" sz="1800" b="1" cap="none" dirty="0" err="1" smtClean="0"/>
              <a:t>informazione</a:t>
            </a:r>
            <a:r>
              <a:rPr lang="en-US" sz="1800" cap="none" dirty="0" smtClean="0"/>
              <a:t>: </a:t>
            </a:r>
            <a:r>
              <a:rPr lang="en-US" sz="1800" cap="none" dirty="0" err="1" smtClean="0"/>
              <a:t>i</a:t>
            </a:r>
            <a:r>
              <a:rPr lang="en-US" sz="1800" cap="none" dirty="0" smtClean="0"/>
              <a:t> due </a:t>
            </a:r>
            <a:r>
              <a:rPr lang="en-US" sz="1800" cap="none" dirty="0" err="1" smtClean="0"/>
              <a:t>mezzi</a:t>
            </a:r>
            <a:r>
              <a:rPr lang="en-US" sz="1800" cap="none" dirty="0" smtClean="0"/>
              <a:t> di </a:t>
            </a:r>
            <a:r>
              <a:rPr lang="en-US" sz="1800" cap="none" dirty="0" err="1" smtClean="0"/>
              <a:t>comunicazione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che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garantiscono</a:t>
            </a:r>
            <a:r>
              <a:rPr lang="en-US" sz="1800" cap="none" dirty="0" smtClean="0"/>
              <a:t> la </a:t>
            </a:r>
            <a:r>
              <a:rPr lang="en-US" sz="1800" cap="none" dirty="0" err="1" smtClean="0"/>
              <a:t>maggiore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completezza</a:t>
            </a:r>
            <a:r>
              <a:rPr lang="en-US" sz="1800" cap="none" dirty="0" smtClean="0"/>
              <a:t> di </a:t>
            </a:r>
            <a:r>
              <a:rPr lang="en-US" sz="1800" cap="none" dirty="0" err="1" smtClean="0"/>
              <a:t>informazione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sono</a:t>
            </a:r>
            <a:r>
              <a:rPr lang="en-US" sz="1800" cap="none" dirty="0" smtClean="0"/>
              <a:t> la TV e </a:t>
            </a:r>
            <a:r>
              <a:rPr lang="en-US" sz="1800" cap="none" dirty="0" err="1" smtClean="0"/>
              <a:t>il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materiale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promozionale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distribuito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porta</a:t>
            </a:r>
            <a:r>
              <a:rPr lang="en-US" sz="1800" cap="none" dirty="0" smtClean="0"/>
              <a:t> a </a:t>
            </a:r>
            <a:r>
              <a:rPr lang="en-US" sz="1800" cap="none" dirty="0" err="1" smtClean="0"/>
              <a:t>porta</a:t>
            </a:r>
            <a:r>
              <a:rPr lang="en-US" sz="1800" cap="none" dirty="0" smtClean="0"/>
              <a:t>. </a:t>
            </a:r>
            <a:r>
              <a:rPr lang="en-US" sz="1800" cap="none" dirty="0" err="1" smtClean="0"/>
              <a:t>Seguono</a:t>
            </a:r>
            <a:r>
              <a:rPr lang="en-US" sz="1800" cap="none" dirty="0" smtClean="0"/>
              <a:t>, </a:t>
            </a:r>
            <a:r>
              <a:rPr lang="en-US" sz="1800" cap="none" dirty="0" err="1" smtClean="0"/>
              <a:t>distaccati</a:t>
            </a:r>
            <a:r>
              <a:rPr lang="en-US" sz="1800" cap="none" dirty="0" smtClean="0"/>
              <a:t>, Internet e la </a:t>
            </a:r>
            <a:r>
              <a:rPr lang="en-US" sz="1800" cap="none" dirty="0" err="1" smtClean="0"/>
              <a:t>stampa</a:t>
            </a:r>
            <a:r>
              <a:rPr lang="en-US" sz="1800" cap="none" dirty="0" smtClean="0"/>
              <a:t>.</a:t>
            </a:r>
            <a:endParaRPr lang="en-US" sz="1800" cap="none" dirty="0" smtClean="0">
              <a:ea typeface="굴림" pitchFamily="34" charset="-127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280431934"/>
              </p:ext>
            </p:extLst>
          </p:nvPr>
        </p:nvGraphicFramePr>
        <p:xfrm>
          <a:off x="1524000" y="1143000"/>
          <a:ext cx="6705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Rectangle 63"/>
          <p:cNvSpPr>
            <a:spLocks noChangeArrowheads="1"/>
          </p:cNvSpPr>
          <p:nvPr/>
        </p:nvSpPr>
        <p:spPr bwMode="auto">
          <a:xfrm>
            <a:off x="3570288" y="6535737"/>
            <a:ext cx="2541587" cy="2460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8D6E00"/>
            </a:prstShdw>
          </a:effectLst>
          <a:extLst/>
        </p:spPr>
        <p:txBody>
          <a:bodyPr>
            <a:spAutoFit/>
          </a:bodyPr>
          <a:lstStyle/>
          <a:p>
            <a:pPr algn="ctr" defTabSz="914400" eaLnBrk="0" hangingPunct="0">
              <a:defRPr/>
            </a:pPr>
            <a:r>
              <a:rPr lang="pt-BR" sz="1000" dirty="0">
                <a:solidFill>
                  <a:srgbClr val="4A4D55"/>
                </a:solidFill>
                <a:ea typeface="+mn-ea"/>
                <a:cs typeface="+mn-cs"/>
              </a:rPr>
              <a:t>Base : Totale campione (</a:t>
            </a:r>
            <a:r>
              <a:rPr lang="pt-BR" sz="1000" dirty="0" smtClean="0">
                <a:solidFill>
                  <a:srgbClr val="4A4D55"/>
                </a:solidFill>
                <a:ea typeface="+mn-ea"/>
                <a:cs typeface="+mn-cs"/>
              </a:rPr>
              <a:t>n=1507)</a:t>
            </a:r>
            <a:r>
              <a:rPr lang="en-GB" sz="1000" dirty="0" smtClean="0">
                <a:solidFill>
                  <a:srgbClr val="4A4D55"/>
                </a:solidFill>
                <a:ea typeface="+mn-ea"/>
                <a:cs typeface="+mn-cs"/>
              </a:rPr>
              <a:t> </a:t>
            </a:r>
            <a:endParaRPr lang="en-GB" sz="1000" dirty="0">
              <a:solidFill>
                <a:srgbClr val="4A4D55"/>
              </a:solidFill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53972" y="1219200"/>
            <a:ext cx="7075627" cy="1143000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http://www.publiuno.it/images/volantino-tipografi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94488" y="1851581"/>
            <a:ext cx="475786" cy="428731"/>
          </a:xfrm>
          <a:prstGeom prst="rect">
            <a:avLst/>
          </a:prstGeom>
          <a:noFill/>
        </p:spPr>
      </p:pic>
      <p:pic>
        <p:nvPicPr>
          <p:cNvPr id="5124" name="Picture 4" descr="http://www.didasca.it/Use/Images/InternetExplorer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77" y="2389496"/>
            <a:ext cx="353209" cy="34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visualcolor.it/images/products/cartellonistica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839" y="3462676"/>
            <a:ext cx="510160" cy="51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sconfinamenti.net/blog/wp-content/uploads/2012/04/Radio_10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936" y="3810000"/>
            <a:ext cx="540891" cy="55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19115" y="4426423"/>
            <a:ext cx="6265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 descr="http://www.iclarified.com/images/news/27353/105685/105685-128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08795" y="4993947"/>
            <a:ext cx="447173" cy="44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207362" y="5510713"/>
            <a:ext cx="850038" cy="484931"/>
            <a:chOff x="1813064" y="5510713"/>
            <a:chExt cx="850038" cy="484931"/>
          </a:xfrm>
        </p:grpSpPr>
        <p:pic>
          <p:nvPicPr>
            <p:cNvPr id="5134" name="Picture 14" descr="http://www.cambridgetouristinformation.co.uk/wp-content/uploads/2012/05/free1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209499">
              <a:off x="1857896" y="5484352"/>
              <a:ext cx="400282" cy="489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http://2.bp.blogspot.com/-g3FTq6PrTno/UKkAx-V4vpI/AAAAAAAAA1o/RMiE3vLBUbY/s1600/giornale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003" y="5510713"/>
              <a:ext cx="419099" cy="484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278897"/>
              </p:ext>
            </p:extLst>
          </p:nvPr>
        </p:nvGraphicFramePr>
        <p:xfrm>
          <a:off x="1905000" y="1180662"/>
          <a:ext cx="1066800" cy="4839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</a:tblGrid>
              <a:tr h="53768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TV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768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Volantinaggio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door to door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768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Internet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768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La stampa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768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Cartellonistica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768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Radio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768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Email pubblicitarie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768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Dispositivi mobile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768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Free Press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25889" y="6172200"/>
            <a:ext cx="83657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sz="1000" i="1" dirty="0">
                <a:latin typeface="+mn-lt"/>
              </a:rPr>
              <a:t>D34</a:t>
            </a:r>
            <a:r>
              <a:rPr lang="it-IT" sz="1000" i="1" dirty="0" smtClean="0">
                <a:latin typeface="+mn-lt"/>
              </a:rPr>
              <a:t>. </a:t>
            </a:r>
            <a:r>
              <a:rPr lang="it-IT" sz="1000" i="1" dirty="0">
                <a:latin typeface="+mn-lt"/>
              </a:rPr>
              <a:t>	</a:t>
            </a:r>
            <a:r>
              <a:rPr lang="it-IT" sz="1000" dirty="0">
                <a:latin typeface="+mn-lt"/>
              </a:rPr>
              <a:t>Concentriamoci adesso su tutti i mezzi di comunicazione sui quali vede, sente e legge comunicazioni pubblicitarie e promozionali. Quali sono, secondo lei, i 3 mezzi che forniscono la maggiore completezza di informazioni? </a:t>
            </a:r>
            <a:r>
              <a:rPr lang="it-IT" sz="1000" i="1" dirty="0">
                <a:latin typeface="+mn-lt"/>
              </a:rPr>
              <a:t>(3 risposte)</a:t>
            </a:r>
          </a:p>
        </p:txBody>
      </p:sp>
    </p:spTree>
    <p:extLst>
      <p:ext uri="{BB962C8B-B14F-4D97-AF65-F5344CB8AC3E}">
        <p14:creationId xmlns:p14="http://schemas.microsoft.com/office/powerpoint/2010/main" val="231096612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8458200" y="530913"/>
            <a:ext cx="46513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14400" fontAlgn="ctr">
              <a:spcBef>
                <a:spcPct val="50000"/>
              </a:spcBef>
            </a:pPr>
            <a:r>
              <a:rPr lang="it-IT" sz="800" b="1" dirty="0">
                <a:solidFill>
                  <a:srgbClr val="4A4D55"/>
                </a:solidFill>
                <a:ea typeface="DotumChe" pitchFamily="49" charset="-127"/>
              </a:rPr>
              <a:t>Valori %</a:t>
            </a:r>
            <a:endParaRPr lang="en-US" sz="800" b="1" dirty="0">
              <a:solidFill>
                <a:srgbClr val="4A4D55"/>
              </a:solidFill>
              <a:ea typeface="DotumChe" pitchFamily="49" charset="-127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070720"/>
              </p:ext>
            </p:extLst>
          </p:nvPr>
        </p:nvGraphicFramePr>
        <p:xfrm>
          <a:off x="609600" y="772160"/>
          <a:ext cx="8382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2503"/>
                <a:gridCol w="868364"/>
                <a:gridCol w="947305"/>
                <a:gridCol w="1026247"/>
                <a:gridCol w="947305"/>
                <a:gridCol w="947305"/>
                <a:gridCol w="1026247"/>
                <a:gridCol w="850316"/>
                <a:gridCol w="886408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2,8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274693030"/>
              </p:ext>
            </p:extLst>
          </p:nvPr>
        </p:nvGraphicFramePr>
        <p:xfrm>
          <a:off x="304800" y="1219200"/>
          <a:ext cx="8991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Rectangle 63"/>
          <p:cNvSpPr>
            <a:spLocks noChangeArrowheads="1"/>
          </p:cNvSpPr>
          <p:nvPr/>
        </p:nvSpPr>
        <p:spPr bwMode="auto">
          <a:xfrm>
            <a:off x="3570288" y="6652881"/>
            <a:ext cx="2541587" cy="2460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8D6E00"/>
            </a:prstShdw>
          </a:effectLst>
          <a:extLst/>
        </p:spPr>
        <p:txBody>
          <a:bodyPr>
            <a:spAutoFit/>
          </a:bodyPr>
          <a:lstStyle/>
          <a:p>
            <a:pPr algn="ctr" defTabSz="914400" eaLnBrk="0" hangingPunct="0">
              <a:defRPr/>
            </a:pPr>
            <a:r>
              <a:rPr lang="pt-BR" sz="1000" dirty="0">
                <a:solidFill>
                  <a:srgbClr val="4A4D55"/>
                </a:solidFill>
                <a:ea typeface="+mn-ea"/>
                <a:cs typeface="+mn-cs"/>
              </a:rPr>
              <a:t>Base : Totale campione (</a:t>
            </a:r>
            <a:r>
              <a:rPr lang="pt-BR" sz="1000" dirty="0" smtClean="0">
                <a:solidFill>
                  <a:srgbClr val="4A4D55"/>
                </a:solidFill>
                <a:ea typeface="+mn-ea"/>
                <a:cs typeface="+mn-cs"/>
              </a:rPr>
              <a:t>n=1507)</a:t>
            </a:r>
            <a:r>
              <a:rPr lang="en-GB" sz="1000" dirty="0" smtClean="0">
                <a:solidFill>
                  <a:srgbClr val="4A4D55"/>
                </a:solidFill>
                <a:ea typeface="+mn-ea"/>
                <a:cs typeface="+mn-cs"/>
              </a:rPr>
              <a:t> </a:t>
            </a:r>
            <a:endParaRPr lang="en-GB" sz="1000" dirty="0">
              <a:solidFill>
                <a:srgbClr val="4A4D55"/>
              </a:solidFill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381000" y="93662"/>
            <a:ext cx="8077200" cy="592138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cap="all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cap="none" dirty="0" smtClean="0"/>
              <a:t>Influenza sugli acquisti</a:t>
            </a:r>
            <a:r>
              <a:rPr lang="it-IT" sz="2000" cap="none" dirty="0" smtClean="0"/>
              <a:t>: l’adv door to door è il mezzo di comunicazione che ha la maggiore influenza sugli acquisti.</a:t>
            </a:r>
            <a:endParaRPr lang="en-US" sz="2000" cap="none" dirty="0" smtClean="0">
              <a:ea typeface="굴림" pitchFamily="34" charset="-127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5503" y="762000"/>
            <a:ext cx="6405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100" i="1" dirty="0"/>
              <a:t>Media (1-5)</a:t>
            </a:r>
            <a:endParaRPr lang="en-US" sz="1100" i="1" dirty="0"/>
          </a:p>
        </p:txBody>
      </p:sp>
      <p:sp>
        <p:nvSpPr>
          <p:cNvPr id="24" name="Rectangle 23"/>
          <p:cNvSpPr/>
          <p:nvPr/>
        </p:nvSpPr>
        <p:spPr>
          <a:xfrm>
            <a:off x="457200" y="4343400"/>
            <a:ext cx="6858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 smtClean="0">
                <a:solidFill>
                  <a:schemeClr val="bg2"/>
                </a:solidFill>
              </a:rPr>
              <a:t>Top2Box 54%</a:t>
            </a:r>
            <a:endParaRPr lang="en-US" sz="1000" b="1" dirty="0">
              <a:solidFill>
                <a:schemeClr val="bg2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71600" y="4724400"/>
            <a:ext cx="6858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 smtClean="0">
                <a:solidFill>
                  <a:schemeClr val="bg2"/>
                </a:solidFill>
              </a:rPr>
              <a:t>Top2Box 38%</a:t>
            </a:r>
            <a:endParaRPr lang="en-US" sz="1000" b="1" dirty="0">
              <a:solidFill>
                <a:schemeClr val="bg2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62200" y="4765344"/>
            <a:ext cx="6858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 smtClean="0">
                <a:solidFill>
                  <a:schemeClr val="bg2"/>
                </a:solidFill>
              </a:rPr>
              <a:t>Top2Box37%</a:t>
            </a:r>
            <a:endParaRPr lang="en-US" sz="1000" b="1" dirty="0">
              <a:solidFill>
                <a:schemeClr val="bg2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352800" y="4917744"/>
            <a:ext cx="6858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 smtClean="0">
                <a:solidFill>
                  <a:schemeClr val="bg2"/>
                </a:solidFill>
              </a:rPr>
              <a:t>Top2Box 33%</a:t>
            </a:r>
            <a:endParaRPr lang="en-US" sz="1000" b="1" dirty="0">
              <a:solidFill>
                <a:schemeClr val="bg2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267200" y="5029200"/>
            <a:ext cx="6858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 smtClean="0">
                <a:solidFill>
                  <a:schemeClr val="bg2"/>
                </a:solidFill>
              </a:rPr>
              <a:t>Top2Box24%</a:t>
            </a:r>
            <a:endParaRPr lang="en-US" sz="1000" b="1" dirty="0">
              <a:solidFill>
                <a:schemeClr val="bg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05400" y="5001904"/>
            <a:ext cx="6858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 smtClean="0">
                <a:solidFill>
                  <a:schemeClr val="bg2"/>
                </a:solidFill>
              </a:rPr>
              <a:t>Top2Box 21%</a:t>
            </a:r>
            <a:endParaRPr lang="en-US" sz="1000" b="1" dirty="0">
              <a:solidFill>
                <a:schemeClr val="bg2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19800" y="5159992"/>
            <a:ext cx="685800" cy="2991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 smtClean="0">
                <a:solidFill>
                  <a:schemeClr val="bg2"/>
                </a:solidFill>
              </a:rPr>
              <a:t>Top2Box 17%</a:t>
            </a:r>
            <a:endParaRPr lang="en-US" sz="1000" b="1" dirty="0">
              <a:solidFill>
                <a:schemeClr val="bg2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967184" y="5159992"/>
            <a:ext cx="685800" cy="2718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 smtClean="0">
                <a:solidFill>
                  <a:schemeClr val="bg2"/>
                </a:solidFill>
              </a:rPr>
              <a:t>Top2Box 17%</a:t>
            </a:r>
            <a:endParaRPr lang="en-US" sz="1000" b="1" dirty="0">
              <a:solidFill>
                <a:schemeClr val="bg2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854288" y="5167952"/>
            <a:ext cx="685800" cy="277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 smtClean="0">
                <a:solidFill>
                  <a:schemeClr val="bg2"/>
                </a:solidFill>
              </a:rPr>
              <a:t>Top2Box 16%</a:t>
            </a:r>
            <a:endParaRPr lang="en-US" sz="1000" b="1" dirty="0">
              <a:solidFill>
                <a:schemeClr val="bg2"/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25889" y="6398568"/>
            <a:ext cx="86582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sz="1000" i="1" dirty="0">
                <a:latin typeface="+mn-lt"/>
              </a:rPr>
              <a:t>D35.	</a:t>
            </a:r>
            <a:r>
              <a:rPr lang="it-IT" sz="1000" i="1" dirty="0" smtClean="0">
                <a:latin typeface="+mn-lt"/>
              </a:rPr>
              <a:t> </a:t>
            </a:r>
            <a:r>
              <a:rPr lang="it-IT" sz="1000" dirty="0" smtClean="0">
                <a:latin typeface="+mn-lt"/>
              </a:rPr>
              <a:t>E </a:t>
            </a:r>
            <a:r>
              <a:rPr lang="it-IT" sz="1000" dirty="0">
                <a:latin typeface="+mn-lt"/>
              </a:rPr>
              <a:t>quanto ogni mezzo di comunicazione la aiuta quando deve decidere di acquistare un prodotto o servizio? </a:t>
            </a:r>
            <a:r>
              <a:rPr lang="it-IT" sz="1000" i="1" dirty="0">
                <a:latin typeface="+mn-lt"/>
              </a:rPr>
              <a:t>(risposta singola per riga) </a:t>
            </a:r>
          </a:p>
        </p:txBody>
      </p:sp>
    </p:spTree>
    <p:extLst>
      <p:ext uri="{BB962C8B-B14F-4D97-AF65-F5344CB8AC3E}">
        <p14:creationId xmlns:p14="http://schemas.microsoft.com/office/powerpoint/2010/main" val="24540258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8229600" cy="609600"/>
          </a:xfrm>
        </p:spPr>
        <p:txBody>
          <a:bodyPr/>
          <a:lstStyle/>
          <a:p>
            <a:pPr eaLnBrk="1" hangingPunct="1"/>
            <a:r>
              <a:rPr lang="en-US" sz="2000" cap="none" dirty="0" err="1" smtClean="0"/>
              <a:t>Più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della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metà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degli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intervistati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ritiene</a:t>
            </a:r>
            <a:r>
              <a:rPr lang="en-US" sz="2000" cap="none" dirty="0" smtClean="0"/>
              <a:t> utile </a:t>
            </a:r>
            <a:r>
              <a:rPr lang="en-US" sz="2000" cap="none" dirty="0" err="1" smtClean="0"/>
              <a:t>continuare</a:t>
            </a:r>
            <a:r>
              <a:rPr lang="en-US" sz="2000" cap="none" dirty="0" smtClean="0"/>
              <a:t> a </a:t>
            </a:r>
            <a:r>
              <a:rPr lang="en-US" sz="2000" cap="none" dirty="0" err="1" smtClean="0"/>
              <a:t>ricevere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materiale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pubblicitario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porta</a:t>
            </a:r>
            <a:r>
              <a:rPr lang="en-US" sz="2000" cap="none" dirty="0" smtClean="0"/>
              <a:t> a </a:t>
            </a:r>
            <a:r>
              <a:rPr lang="en-US" sz="2000" cap="none" dirty="0" err="1" smtClean="0"/>
              <a:t>porta</a:t>
            </a:r>
            <a:r>
              <a:rPr lang="en-US" sz="2000" cap="none" dirty="0" smtClean="0"/>
              <a:t>.</a:t>
            </a:r>
            <a:endParaRPr lang="en-US" sz="2000" cap="none" dirty="0" smtClean="0">
              <a:ea typeface="굴림" pitchFamily="34" charset="-127"/>
            </a:endParaRPr>
          </a:p>
        </p:txBody>
      </p:sp>
      <p:sp>
        <p:nvSpPr>
          <p:cNvPr id="14" name="Rectangle 63"/>
          <p:cNvSpPr>
            <a:spLocks noChangeArrowheads="1"/>
          </p:cNvSpPr>
          <p:nvPr/>
        </p:nvSpPr>
        <p:spPr bwMode="auto">
          <a:xfrm>
            <a:off x="3401599" y="6385569"/>
            <a:ext cx="2541587" cy="2460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8D6E00"/>
            </a:prstShdw>
          </a:effectLst>
          <a:extLst/>
        </p:spPr>
        <p:txBody>
          <a:bodyPr>
            <a:spAutoFit/>
          </a:bodyPr>
          <a:lstStyle/>
          <a:p>
            <a:pPr algn="ctr" defTabSz="914400" eaLnBrk="0" hangingPunct="0">
              <a:defRPr/>
            </a:pPr>
            <a:r>
              <a:rPr lang="pt-BR" sz="1000" dirty="0">
                <a:solidFill>
                  <a:srgbClr val="4A4D55"/>
                </a:solidFill>
                <a:ea typeface="+mn-ea"/>
                <a:cs typeface="+mn-cs"/>
              </a:rPr>
              <a:t>Base : Totale campione (</a:t>
            </a:r>
            <a:r>
              <a:rPr lang="pt-BR" sz="1000" dirty="0" smtClean="0">
                <a:solidFill>
                  <a:srgbClr val="4A4D55"/>
                </a:solidFill>
                <a:ea typeface="+mn-ea"/>
                <a:cs typeface="+mn-cs"/>
              </a:rPr>
              <a:t>n=1507)</a:t>
            </a:r>
            <a:r>
              <a:rPr lang="en-GB" sz="1000" dirty="0" smtClean="0">
                <a:solidFill>
                  <a:srgbClr val="4A4D55"/>
                </a:solidFill>
                <a:ea typeface="+mn-ea"/>
                <a:cs typeface="+mn-cs"/>
              </a:rPr>
              <a:t> </a:t>
            </a:r>
            <a:endParaRPr lang="en-GB" sz="1000" dirty="0">
              <a:solidFill>
                <a:srgbClr val="4A4D55"/>
              </a:solidFill>
              <a:ea typeface="+mn-ea"/>
              <a:cs typeface="+mn-cs"/>
            </a:endParaRPr>
          </a:p>
        </p:txBody>
      </p:sp>
      <p:graphicFrame>
        <p:nvGraphicFramePr>
          <p:cNvPr id="24" name="Chart 23"/>
          <p:cNvGraphicFramePr/>
          <p:nvPr>
            <p:extLst>
              <p:ext uri="{D42A27DB-BD31-4B8C-83A1-F6EECF244321}">
                <p14:modId xmlns:p14="http://schemas.microsoft.com/office/powerpoint/2010/main" val="3381534399"/>
              </p:ext>
            </p:extLst>
          </p:nvPr>
        </p:nvGraphicFramePr>
        <p:xfrm>
          <a:off x="1905000" y="1752600"/>
          <a:ext cx="5334000" cy="3925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514600" y="13716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/>
              <a:t>Quanto ritiene utile continuare a ricevere volantini?</a:t>
            </a:r>
            <a:endParaRPr lang="en-US" sz="1600" b="1" i="1" dirty="0"/>
          </a:p>
        </p:txBody>
      </p:sp>
      <p:sp>
        <p:nvSpPr>
          <p:cNvPr id="26" name="Rectangle 25"/>
          <p:cNvSpPr/>
          <p:nvPr/>
        </p:nvSpPr>
        <p:spPr>
          <a:xfrm>
            <a:off x="4724400" y="4800600"/>
            <a:ext cx="7620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 smtClean="0">
                <a:solidFill>
                  <a:schemeClr val="bg2"/>
                </a:solidFill>
              </a:rPr>
              <a:t>Top2Box 54%</a:t>
            </a:r>
            <a:endParaRPr lang="en-US" sz="1100" b="1" dirty="0">
              <a:solidFill>
                <a:schemeClr val="bg2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09800" y="4518191"/>
            <a:ext cx="1752600" cy="10444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bg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09800" y="4592125"/>
            <a:ext cx="189388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smtClean="0">
                <a:solidFill>
                  <a:srgbClr val="FF0000"/>
                </a:solidFill>
              </a:rPr>
              <a:t>+</a:t>
            </a:r>
            <a:r>
              <a:rPr lang="it-IT" sz="1100" b="1" dirty="0" smtClean="0">
                <a:solidFill>
                  <a:srgbClr val="707276"/>
                </a:solidFill>
              </a:rPr>
              <a:t> 25-44 anni</a:t>
            </a:r>
          </a:p>
          <a:p>
            <a:r>
              <a:rPr lang="it-IT" sz="1100" b="1" dirty="0" smtClean="0">
                <a:solidFill>
                  <a:srgbClr val="FF0000"/>
                </a:solidFill>
              </a:rPr>
              <a:t>+</a:t>
            </a:r>
            <a:r>
              <a:rPr lang="it-IT" sz="1100" b="1" dirty="0" smtClean="0">
                <a:solidFill>
                  <a:srgbClr val="707276"/>
                </a:solidFill>
              </a:rPr>
              <a:t> Sud</a:t>
            </a:r>
          </a:p>
          <a:p>
            <a:r>
              <a:rPr lang="it-IT" sz="1100" b="1" dirty="0" smtClean="0">
                <a:solidFill>
                  <a:srgbClr val="FF0000"/>
                </a:solidFill>
              </a:rPr>
              <a:t>+</a:t>
            </a:r>
            <a:r>
              <a:rPr lang="it-IT" sz="1100" b="1" dirty="0" smtClean="0">
                <a:solidFill>
                  <a:srgbClr val="707276"/>
                </a:solidFill>
              </a:rPr>
              <a:t> figli &lt; 6 anni</a:t>
            </a:r>
          </a:p>
          <a:p>
            <a:r>
              <a:rPr lang="it-IT" sz="1100" b="1" dirty="0" smtClean="0">
                <a:solidFill>
                  <a:srgbClr val="FF3300"/>
                </a:solidFill>
              </a:rPr>
              <a:t>+</a:t>
            </a:r>
            <a:r>
              <a:rPr lang="it-IT" sz="1100" b="1" dirty="0" smtClean="0">
                <a:solidFill>
                  <a:srgbClr val="707276"/>
                </a:solidFill>
              </a:rPr>
              <a:t> condominio con cassetta esterna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57200" y="6172200"/>
            <a:ext cx="86582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sz="1000" i="1" dirty="0">
                <a:latin typeface="+mn-lt"/>
              </a:rPr>
              <a:t>D36_bis </a:t>
            </a:r>
            <a:r>
              <a:rPr lang="it-IT" sz="1000" dirty="0">
                <a:latin typeface="+mn-lt"/>
              </a:rPr>
              <a:t>Quanto ritiene utile continuare a ricevere materiale pubblicitario porta a porta? </a:t>
            </a:r>
            <a:r>
              <a:rPr lang="it-IT" sz="1000" i="1" dirty="0">
                <a:latin typeface="+mn-lt"/>
              </a:rPr>
              <a:t>(Risposta singola)</a:t>
            </a:r>
          </a:p>
        </p:txBody>
      </p:sp>
    </p:spTree>
    <p:extLst>
      <p:ext uri="{BB962C8B-B14F-4D97-AF65-F5344CB8AC3E}">
        <p14:creationId xmlns:p14="http://schemas.microsoft.com/office/powerpoint/2010/main" val="275773964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81000"/>
            <a:ext cx="8458200" cy="609600"/>
          </a:xfrm>
        </p:spPr>
        <p:txBody>
          <a:bodyPr/>
          <a:lstStyle/>
          <a:p>
            <a:pPr eaLnBrk="1" hangingPunct="1"/>
            <a:r>
              <a:rPr lang="en-US" sz="2000" b="1" cap="none" dirty="0" err="1" smtClean="0"/>
              <a:t>Settori</a:t>
            </a:r>
            <a:r>
              <a:rPr lang="en-US" sz="2000" b="1" cap="none" dirty="0" smtClean="0"/>
              <a:t> </a:t>
            </a:r>
            <a:r>
              <a:rPr lang="en-US" sz="2000" b="1" cap="none" dirty="0" err="1" smtClean="0"/>
              <a:t>che</a:t>
            </a:r>
            <a:r>
              <a:rPr lang="en-US" sz="2000" b="1" cap="none" dirty="0" smtClean="0"/>
              <a:t> non </a:t>
            </a:r>
            <a:r>
              <a:rPr lang="en-US" sz="2000" b="1" cap="none" dirty="0" err="1" smtClean="0"/>
              <a:t>comunicano</a:t>
            </a:r>
            <a:r>
              <a:rPr lang="en-US" sz="2000" b="1" cap="none" dirty="0" smtClean="0"/>
              <a:t> </a:t>
            </a:r>
            <a:r>
              <a:rPr lang="en-US" sz="2000" b="1" cap="none" dirty="0" err="1" smtClean="0"/>
              <a:t>attraverso</a:t>
            </a:r>
            <a:r>
              <a:rPr lang="en-US" sz="2000" b="1" cap="none" dirty="0" smtClean="0"/>
              <a:t> adv door to door</a:t>
            </a:r>
            <a:r>
              <a:rPr lang="en-US" sz="2000" cap="none" dirty="0" smtClean="0"/>
              <a:t>: </a:t>
            </a:r>
            <a:r>
              <a:rPr lang="en-US" sz="2000" cap="none" dirty="0" err="1" smtClean="0"/>
              <a:t>gli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intervistati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gradirebbero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essere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informati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attraverso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materiale</a:t>
            </a:r>
            <a:r>
              <a:rPr lang="en-US" sz="2000" cap="none" dirty="0" smtClean="0"/>
              <a:t> door to door </a:t>
            </a:r>
            <a:r>
              <a:rPr lang="en-US" sz="2000" cap="none" dirty="0" err="1" smtClean="0"/>
              <a:t>su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pubblica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amministrazione</a:t>
            </a:r>
            <a:r>
              <a:rPr lang="en-US" sz="2000" cap="none" dirty="0" smtClean="0"/>
              <a:t>, </a:t>
            </a:r>
            <a:r>
              <a:rPr lang="en-US" sz="2000" cap="none" dirty="0" err="1" smtClean="0"/>
              <a:t>attività</a:t>
            </a:r>
            <a:r>
              <a:rPr lang="en-US" sz="2000" cap="none" dirty="0" smtClean="0"/>
              <a:t> no profit e </a:t>
            </a:r>
            <a:r>
              <a:rPr lang="en-US" sz="2000" cap="none" dirty="0" err="1" smtClean="0"/>
              <a:t>viaggi</a:t>
            </a:r>
            <a:r>
              <a:rPr lang="en-US" sz="2000" cap="none" dirty="0" smtClean="0"/>
              <a:t> e </a:t>
            </a:r>
            <a:r>
              <a:rPr lang="en-US" sz="2000" cap="none" dirty="0" err="1" smtClean="0"/>
              <a:t>turismo</a:t>
            </a:r>
            <a:r>
              <a:rPr lang="en-US" sz="2000" cap="none" dirty="0" smtClean="0"/>
              <a:t>.</a:t>
            </a:r>
            <a:endParaRPr lang="en-US" sz="2000" cap="none" dirty="0" smtClean="0">
              <a:ea typeface="굴림" pitchFamily="34" charset="-127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851299448"/>
              </p:ext>
            </p:extLst>
          </p:nvPr>
        </p:nvGraphicFramePr>
        <p:xfrm>
          <a:off x="3246353" y="1066800"/>
          <a:ext cx="4678447" cy="5081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63"/>
          <p:cNvSpPr>
            <a:spLocks noChangeArrowheads="1"/>
          </p:cNvSpPr>
          <p:nvPr/>
        </p:nvSpPr>
        <p:spPr bwMode="auto">
          <a:xfrm>
            <a:off x="3570288" y="6522089"/>
            <a:ext cx="2541587" cy="2460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8D6E00"/>
            </a:prstShdw>
          </a:effectLst>
          <a:extLst/>
        </p:spPr>
        <p:txBody>
          <a:bodyPr>
            <a:spAutoFit/>
          </a:bodyPr>
          <a:lstStyle/>
          <a:p>
            <a:pPr algn="ctr" defTabSz="914400" eaLnBrk="0" hangingPunct="0">
              <a:defRPr/>
            </a:pPr>
            <a:r>
              <a:rPr lang="pt-BR" sz="1000" dirty="0">
                <a:solidFill>
                  <a:srgbClr val="4A4D55"/>
                </a:solidFill>
                <a:ea typeface="+mn-ea"/>
                <a:cs typeface="+mn-cs"/>
              </a:rPr>
              <a:t>Base : Totale campione (</a:t>
            </a:r>
            <a:r>
              <a:rPr lang="pt-BR" sz="1000" dirty="0" smtClean="0">
                <a:solidFill>
                  <a:srgbClr val="4A4D55"/>
                </a:solidFill>
                <a:ea typeface="+mn-ea"/>
                <a:cs typeface="+mn-cs"/>
              </a:rPr>
              <a:t>n=1507)</a:t>
            </a:r>
            <a:r>
              <a:rPr lang="en-GB" sz="1000" dirty="0" smtClean="0">
                <a:solidFill>
                  <a:srgbClr val="4A4D55"/>
                </a:solidFill>
                <a:ea typeface="+mn-ea"/>
                <a:cs typeface="+mn-cs"/>
              </a:rPr>
              <a:t> </a:t>
            </a:r>
            <a:endParaRPr lang="en-GB" sz="1000" dirty="0">
              <a:solidFill>
                <a:srgbClr val="4A4D55"/>
              </a:solidFill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08201" y="1197447"/>
            <a:ext cx="5482431" cy="1240953"/>
          </a:xfrm>
          <a:prstGeom prst="rect">
            <a:avLst/>
          </a:prstGeom>
          <a:noFill/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40595"/>
              </p:ext>
            </p:extLst>
          </p:nvPr>
        </p:nvGraphicFramePr>
        <p:xfrm>
          <a:off x="1875632" y="1248902"/>
          <a:ext cx="2309728" cy="4762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728"/>
              </a:tblGrid>
              <a:tr h="39691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Informazioni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dell’Amministrazione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Pubblica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912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Iniziative/attività di associazioni Non Profit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91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Viaggi e turismo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91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Automobili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912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Cosmesi e prodotti farmaceutici da banco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91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Assicurazioni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91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Servizi bancari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91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Spettacoli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eventi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cultura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, concerti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91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Cucina/prodotti biologici/per vegetariani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91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Altro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91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Nulla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91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Non so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25889" y="6096000"/>
            <a:ext cx="8658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sz="1000" i="1" dirty="0">
                <a:latin typeface="+mn-lt"/>
              </a:rPr>
              <a:t>D36.	</a:t>
            </a:r>
            <a:r>
              <a:rPr lang="it-IT" sz="1000" i="1" dirty="0" smtClean="0">
                <a:latin typeface="+mn-lt"/>
              </a:rPr>
              <a:t> </a:t>
            </a:r>
            <a:r>
              <a:rPr lang="it-IT" sz="1000" dirty="0" smtClean="0">
                <a:latin typeface="+mn-lt"/>
              </a:rPr>
              <a:t>Esistono </a:t>
            </a:r>
            <a:r>
              <a:rPr lang="it-IT" sz="1000" dirty="0">
                <a:latin typeface="+mn-lt"/>
              </a:rPr>
              <a:t>alcuni prodotti che di solito non vengono pubblicizzati su volantini/depliant distribuiti porta a porta. Per quali di questi gradirebbe ricevere informazioni attraverso materiale pubblicitario consegnato direttamente a casa sua? </a:t>
            </a:r>
            <a:r>
              <a:rPr lang="it-IT" sz="1000" i="1" dirty="0">
                <a:latin typeface="+mn-lt"/>
              </a:rPr>
              <a:t>(Possibili più risposte) </a:t>
            </a:r>
          </a:p>
        </p:txBody>
      </p:sp>
    </p:spTree>
    <p:extLst>
      <p:ext uri="{BB962C8B-B14F-4D97-AF65-F5344CB8AC3E}">
        <p14:creationId xmlns:p14="http://schemas.microsoft.com/office/powerpoint/2010/main" val="275773964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-s3.viva-images.com/vivastreet_it/clad/ee/6/47132308/large/1.jpg?dt=ddd1753d52b7697a56c70a52842bc26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5" r="50000"/>
          <a:stretch/>
        </p:blipFill>
        <p:spPr bwMode="auto">
          <a:xfrm>
            <a:off x="536575" y="5835830"/>
            <a:ext cx="530225" cy="56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7350" y="52388"/>
            <a:ext cx="7918450" cy="601662"/>
          </a:xfrm>
        </p:spPr>
        <p:txBody>
          <a:bodyPr/>
          <a:lstStyle/>
          <a:p>
            <a:pPr eaLnBrk="1" hangingPunct="1"/>
            <a:r>
              <a:rPr lang="it-IT" sz="2400" dirty="0" smtClean="0"/>
              <a:t>agenda</a:t>
            </a:r>
            <a:endParaRPr lang="en-US" sz="2400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077913" y="885825"/>
            <a:ext cx="7075487" cy="53625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>
                <a:solidFill>
                  <a:schemeClr val="bg1">
                    <a:lumMod val="85000"/>
                  </a:schemeClr>
                </a:solidFill>
              </a:rPr>
              <a:t> Obiettivi di ricerca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 smtClean="0">
                <a:solidFill>
                  <a:schemeClr val="bg1">
                    <a:lumMod val="85000"/>
                  </a:schemeClr>
                </a:solidFill>
              </a:rPr>
              <a:t> Campione </a:t>
            </a:r>
            <a:r>
              <a:rPr lang="it-IT" sz="1600" dirty="0">
                <a:solidFill>
                  <a:schemeClr val="bg1">
                    <a:lumMod val="85000"/>
                  </a:schemeClr>
                </a:solidFill>
              </a:rPr>
              <a:t>e Metodologia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>
                <a:solidFill>
                  <a:schemeClr val="bg1">
                    <a:lumMod val="85000"/>
                  </a:schemeClr>
                </a:solidFill>
              </a:rPr>
              <a:t> Profilazione del campione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>
                <a:solidFill>
                  <a:schemeClr val="bg1">
                    <a:lumMod val="85000"/>
                  </a:schemeClr>
                </a:solidFill>
              </a:rPr>
              <a:t> Background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b="1" dirty="0">
                <a:solidFill>
                  <a:srgbClr val="009DD9"/>
                </a:solidFill>
              </a:rPr>
              <a:t> </a:t>
            </a:r>
            <a:r>
              <a:rPr lang="it-IT" sz="1600" dirty="0">
                <a:solidFill>
                  <a:schemeClr val="bg1">
                    <a:lumMod val="85000"/>
                  </a:schemeClr>
                </a:solidFill>
              </a:rPr>
              <a:t>Il materiale pubblicitario cartaceo</a:t>
            </a:r>
          </a:p>
          <a:p>
            <a:pPr lvl="1" indent="-225425" algn="just">
              <a:lnSpc>
                <a:spcPct val="130000"/>
              </a:lnSpc>
              <a:buClr>
                <a:schemeClr val="bg1">
                  <a:lumMod val="85000"/>
                </a:schemeClr>
              </a:buClr>
              <a:buFont typeface="Courier New" pitchFamily="49" charset="0"/>
              <a:buChar char="o"/>
            </a:pPr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Interesse vs. il materiale pubblicitario cartaceo</a:t>
            </a:r>
          </a:p>
          <a:p>
            <a:pPr lvl="1" indent="-225425" algn="just">
              <a:lnSpc>
                <a:spcPct val="130000"/>
              </a:lnSpc>
              <a:buClr>
                <a:schemeClr val="bg1">
                  <a:lumMod val="85000"/>
                </a:schemeClr>
              </a:buClr>
              <a:buFont typeface="Courier New" pitchFamily="49" charset="0"/>
              <a:buChar char="o"/>
            </a:pP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Valutazione del materiale cartaceo in generale</a:t>
            </a:r>
          </a:p>
          <a:p>
            <a:pPr lvl="1" indent="-225425" algn="just">
              <a:lnSpc>
                <a:spcPct val="130000"/>
              </a:lnSpc>
              <a:buClr>
                <a:schemeClr val="bg1">
                  <a:lumMod val="85000"/>
                </a:schemeClr>
              </a:buClr>
              <a:buFont typeface="Courier New" pitchFamily="49" charset="0"/>
              <a:buChar char="o"/>
            </a:pP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Eco-sostenibilità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>
                <a:solidFill>
                  <a:schemeClr val="bg1">
                    <a:lumMod val="85000"/>
                  </a:schemeClr>
                </a:solidFill>
              </a:rPr>
              <a:t> Forme digitali di divulgazione del materiale pubblicitario – l’e-ADV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>
                <a:solidFill>
                  <a:schemeClr val="bg1">
                    <a:lumMod val="85000"/>
                  </a:schemeClr>
                </a:solidFill>
              </a:rPr>
              <a:t> Comparazione volantini cartacei VS digitali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>
                <a:solidFill>
                  <a:schemeClr val="bg1">
                    <a:lumMod val="85000"/>
                  </a:schemeClr>
                </a:solidFill>
              </a:rPr>
              <a:t> Comparazione materiale pubblicitario door to door VS altri media</a:t>
            </a:r>
          </a:p>
          <a:p>
            <a:pPr marL="0" indent="0" algn="just">
              <a:lnSpc>
                <a:spcPct val="130000"/>
              </a:lnSpc>
              <a:buClr>
                <a:srgbClr val="007FC7"/>
              </a:buClr>
            </a:pPr>
            <a:r>
              <a:rPr lang="it-IT" b="1" dirty="0">
                <a:solidFill>
                  <a:srgbClr val="009DD9"/>
                </a:solidFill>
              </a:rPr>
              <a:t> Acquisti online</a:t>
            </a:r>
          </a:p>
          <a:p>
            <a:pPr marL="0" indent="0" algn="just">
              <a:lnSpc>
                <a:spcPct val="130000"/>
              </a:lnSpc>
            </a:pPr>
            <a:endParaRPr lang="it-IT" sz="1600" dirty="0" smtClean="0"/>
          </a:p>
          <a:p>
            <a:pPr marL="0" indent="0" algn="just">
              <a:lnSpc>
                <a:spcPct val="130000"/>
              </a:lnSpc>
            </a:pPr>
            <a:endParaRPr lang="it-IT" sz="1600" dirty="0" smtClean="0"/>
          </a:p>
          <a:p>
            <a:pPr marL="0" indent="0" algn="just">
              <a:lnSpc>
                <a:spcPct val="130000"/>
              </a:lnSpc>
            </a:pPr>
            <a:endParaRPr lang="it-IT" sz="1600" dirty="0" smtClean="0"/>
          </a:p>
        </p:txBody>
      </p:sp>
      <p:pic>
        <p:nvPicPr>
          <p:cNvPr id="5" name="Picture 4" descr="http://www.techmex.it/wp-content/uploads/2010/06/online_shopp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943600"/>
            <a:ext cx="558433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31148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22262"/>
            <a:ext cx="8001000" cy="439738"/>
          </a:xfrm>
        </p:spPr>
        <p:txBody>
          <a:bodyPr/>
          <a:lstStyle/>
          <a:p>
            <a:pPr eaLnBrk="1" hangingPunct="1"/>
            <a:r>
              <a:rPr lang="en-US" sz="2000" cap="none" dirty="0" smtClean="0"/>
              <a:t>Circa </a:t>
            </a:r>
            <a:r>
              <a:rPr lang="en-US" sz="2000" cap="none" dirty="0" err="1" smtClean="0"/>
              <a:t>il</a:t>
            </a:r>
            <a:r>
              <a:rPr lang="en-US" sz="2000" cap="none" dirty="0" smtClean="0"/>
              <a:t> 40% del </a:t>
            </a:r>
            <a:r>
              <a:rPr lang="en-US" sz="2000" cap="none" dirty="0" err="1" smtClean="0"/>
              <a:t>campione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acquista</a:t>
            </a:r>
            <a:r>
              <a:rPr lang="en-US" sz="2000" cap="none" dirty="0" smtClean="0"/>
              <a:t> online: </a:t>
            </a:r>
            <a:r>
              <a:rPr lang="en-US" sz="2000" cap="none" dirty="0" err="1" smtClean="0"/>
              <a:t>principalmente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elettronica</a:t>
            </a:r>
            <a:r>
              <a:rPr lang="en-US" sz="2000" cap="none" dirty="0" smtClean="0"/>
              <a:t>, </a:t>
            </a:r>
            <a:r>
              <a:rPr lang="en-US" sz="2000" cap="none" dirty="0" err="1" smtClean="0"/>
              <a:t>viaggi</a:t>
            </a:r>
            <a:r>
              <a:rPr lang="en-US" sz="2000" cap="none" dirty="0" smtClean="0"/>
              <a:t> e </a:t>
            </a:r>
            <a:r>
              <a:rPr lang="en-US" sz="2000" cap="none" dirty="0" err="1" smtClean="0"/>
              <a:t>abbigliamento</a:t>
            </a:r>
            <a:r>
              <a:rPr lang="en-US" sz="2000" cap="none" dirty="0" smtClean="0"/>
              <a:t>. </a:t>
            </a:r>
            <a:endParaRPr lang="en-US" sz="2000" cap="none" dirty="0" smtClean="0">
              <a:ea typeface="굴림" pitchFamily="34" charset="-127"/>
            </a:endParaRPr>
          </a:p>
        </p:txBody>
      </p:sp>
      <p:sp>
        <p:nvSpPr>
          <p:cNvPr id="10255" name="Rectangle 63"/>
          <p:cNvSpPr>
            <a:spLocks noChangeArrowheads="1"/>
          </p:cNvSpPr>
          <p:nvPr/>
        </p:nvSpPr>
        <p:spPr bwMode="auto">
          <a:xfrm>
            <a:off x="3276600" y="6477000"/>
            <a:ext cx="2541587" cy="2460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8D6E00"/>
            </a:prstShdw>
          </a:effectLst>
          <a:extLst/>
        </p:spPr>
        <p:txBody>
          <a:bodyPr>
            <a:spAutoFit/>
          </a:bodyPr>
          <a:lstStyle/>
          <a:p>
            <a:pPr algn="ctr" defTabSz="914400" eaLnBrk="0" hangingPunct="0">
              <a:defRPr/>
            </a:pPr>
            <a:r>
              <a:rPr lang="pt-BR" sz="1000" dirty="0">
                <a:solidFill>
                  <a:srgbClr val="4A4D55"/>
                </a:solidFill>
                <a:ea typeface="+mn-ea"/>
                <a:cs typeface="+mn-cs"/>
              </a:rPr>
              <a:t>Base : </a:t>
            </a:r>
            <a:r>
              <a:rPr lang="pt-BR" sz="1000" dirty="0" smtClean="0">
                <a:solidFill>
                  <a:srgbClr val="4A4D55"/>
                </a:solidFill>
                <a:ea typeface="+mn-ea"/>
                <a:cs typeface="+mn-cs"/>
              </a:rPr>
              <a:t>chi acquista on line (n=589)</a:t>
            </a:r>
            <a:r>
              <a:rPr lang="en-GB" sz="1000" dirty="0" smtClean="0">
                <a:solidFill>
                  <a:srgbClr val="4A4D55"/>
                </a:solidFill>
                <a:ea typeface="+mn-ea"/>
                <a:cs typeface="+mn-cs"/>
              </a:rPr>
              <a:t> </a:t>
            </a:r>
            <a:endParaRPr lang="en-GB" sz="1000" dirty="0">
              <a:solidFill>
                <a:srgbClr val="4A4D55"/>
              </a:solidFill>
              <a:ea typeface="+mn-ea"/>
              <a:cs typeface="+mn-cs"/>
            </a:endParaRPr>
          </a:p>
        </p:txBody>
      </p:sp>
      <p:pic>
        <p:nvPicPr>
          <p:cNvPr id="18" name="Picture 4" descr="http://www.techmex.it/wp-content/uploads/2010/06/online_shopp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97" y="1219200"/>
            <a:ext cx="103709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547393" y="976699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/>
              <a:t>Cosa acquista on line?</a:t>
            </a:r>
            <a:endParaRPr lang="en-US" sz="1600" b="1" i="1" dirty="0"/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3357631519"/>
              </p:ext>
            </p:extLst>
          </p:nvPr>
        </p:nvGraphicFramePr>
        <p:xfrm>
          <a:off x="3733800" y="1295400"/>
          <a:ext cx="4191000" cy="3950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Char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5548181"/>
              </p:ext>
            </p:extLst>
          </p:nvPr>
        </p:nvGraphicFramePr>
        <p:xfrm>
          <a:off x="457200" y="1981200"/>
          <a:ext cx="55626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30" name="Straight Arrow Connector 29"/>
          <p:cNvCxnSpPr/>
          <p:nvPr/>
        </p:nvCxnSpPr>
        <p:spPr>
          <a:xfrm>
            <a:off x="3581400" y="3505200"/>
            <a:ext cx="381000" cy="0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63"/>
          <p:cNvSpPr>
            <a:spLocks noChangeArrowheads="1"/>
          </p:cNvSpPr>
          <p:nvPr/>
        </p:nvSpPr>
        <p:spPr bwMode="auto">
          <a:xfrm>
            <a:off x="1382713" y="4648200"/>
            <a:ext cx="2541587" cy="2460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8D6E00"/>
            </a:prstShdw>
          </a:effectLst>
          <a:extLst/>
        </p:spPr>
        <p:txBody>
          <a:bodyPr>
            <a:spAutoFit/>
          </a:bodyPr>
          <a:lstStyle/>
          <a:p>
            <a:pPr defTabSz="914400" eaLnBrk="0" hangingPunct="0">
              <a:defRPr/>
            </a:pPr>
            <a:r>
              <a:rPr lang="pt-BR" sz="1000" dirty="0">
                <a:solidFill>
                  <a:srgbClr val="4A4D55"/>
                </a:solidFill>
                <a:latin typeface="Arial"/>
                <a:ea typeface="+mn-ea"/>
                <a:cs typeface="+mn-cs"/>
              </a:rPr>
              <a:t>Base : Totale campione (</a:t>
            </a:r>
            <a:r>
              <a:rPr lang="pt-BR" sz="1000" dirty="0" smtClean="0">
                <a:solidFill>
                  <a:srgbClr val="4A4D55"/>
                </a:solidFill>
                <a:latin typeface="Arial"/>
                <a:ea typeface="+mn-ea"/>
                <a:cs typeface="+mn-cs"/>
              </a:rPr>
              <a:t>n=1507)</a:t>
            </a:r>
            <a:r>
              <a:rPr lang="en-GB" sz="1000" dirty="0" smtClean="0">
                <a:solidFill>
                  <a:srgbClr val="4A4D55"/>
                </a:solidFill>
                <a:latin typeface="Arial"/>
                <a:ea typeface="+mn-ea"/>
                <a:cs typeface="+mn-cs"/>
              </a:rPr>
              <a:t> </a:t>
            </a:r>
            <a:endParaRPr lang="en-GB" sz="1000" dirty="0">
              <a:solidFill>
                <a:srgbClr val="4A4D55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3387025936"/>
              </p:ext>
            </p:extLst>
          </p:nvPr>
        </p:nvGraphicFramePr>
        <p:xfrm>
          <a:off x="6337540" y="3167735"/>
          <a:ext cx="2806460" cy="2928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6324600" y="3200400"/>
            <a:ext cx="2724509" cy="2743200"/>
          </a:xfrm>
          <a:prstGeom prst="roundRect">
            <a:avLst/>
          </a:prstGeom>
          <a:noFill/>
          <a:ln w="1905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400800" y="2895600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i="1" dirty="0" smtClean="0"/>
              <a:t>NET</a:t>
            </a:r>
            <a:endParaRPr lang="en-US" sz="1200" b="1" i="1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25889" y="6096000"/>
            <a:ext cx="8658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sz="1000" i="1" dirty="0">
                <a:latin typeface="+mn-lt"/>
              </a:rPr>
              <a:t>D37.	</a:t>
            </a:r>
            <a:r>
              <a:rPr lang="it-IT" sz="1000" i="1" dirty="0" smtClean="0">
                <a:latin typeface="+mn-lt"/>
              </a:rPr>
              <a:t> </a:t>
            </a:r>
            <a:r>
              <a:rPr lang="it-IT" sz="1000" dirty="0" smtClean="0">
                <a:latin typeface="+mn-lt"/>
              </a:rPr>
              <a:t>Parliamo </a:t>
            </a:r>
            <a:r>
              <a:rPr lang="it-IT" sz="1000" dirty="0">
                <a:latin typeface="+mn-lt"/>
              </a:rPr>
              <a:t>adesso in generale degli acquisti fatti su internet. Negli ultimi 6 mesi ha acquistato prodotti o servizi online? </a:t>
            </a:r>
            <a:r>
              <a:rPr lang="it-IT" sz="1000" i="1" dirty="0" smtClean="0">
                <a:latin typeface="+mn-lt"/>
              </a:rPr>
              <a:t>(Valori %; risposta </a:t>
            </a:r>
            <a:r>
              <a:rPr lang="it-IT" sz="1000" i="1" dirty="0">
                <a:latin typeface="+mn-lt"/>
              </a:rPr>
              <a:t>singola</a:t>
            </a:r>
            <a:r>
              <a:rPr lang="it-IT" sz="1000" i="1" dirty="0" smtClean="0">
                <a:latin typeface="+mn-lt"/>
              </a:rPr>
              <a:t>)</a:t>
            </a:r>
          </a:p>
          <a:p>
            <a:pPr algn="ctr" eaLnBrk="1" hangingPunct="1"/>
            <a:r>
              <a:rPr lang="it-IT" sz="1000" i="1" dirty="0" smtClean="0">
                <a:latin typeface="+mn-lt"/>
              </a:rPr>
              <a:t>D38. </a:t>
            </a:r>
            <a:r>
              <a:rPr lang="it-IT" sz="1000" dirty="0" smtClean="0">
                <a:latin typeface="+mn-lt"/>
              </a:rPr>
              <a:t>Quali </a:t>
            </a:r>
            <a:r>
              <a:rPr lang="it-IT" sz="1000" dirty="0">
                <a:latin typeface="+mn-lt"/>
              </a:rPr>
              <a:t>tra questi prodotti/servizi ha acquistato? </a:t>
            </a:r>
            <a:r>
              <a:rPr lang="it-IT" sz="1000" i="1" dirty="0" smtClean="0">
                <a:latin typeface="+mn-lt"/>
              </a:rPr>
              <a:t>(Valori %; risposta </a:t>
            </a:r>
            <a:r>
              <a:rPr lang="it-IT" sz="1000" i="1" dirty="0">
                <a:latin typeface="+mn-lt"/>
              </a:rPr>
              <a:t>multipla) </a:t>
            </a:r>
          </a:p>
        </p:txBody>
      </p:sp>
    </p:spTree>
    <p:extLst>
      <p:ext uri="{BB962C8B-B14F-4D97-AF65-F5344CB8AC3E}">
        <p14:creationId xmlns:p14="http://schemas.microsoft.com/office/powerpoint/2010/main" val="70492766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28801931"/>
              </p:ext>
            </p:extLst>
          </p:nvPr>
        </p:nvGraphicFramePr>
        <p:xfrm>
          <a:off x="4343400" y="1125537"/>
          <a:ext cx="50292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777493"/>
              </p:ext>
            </p:extLst>
          </p:nvPr>
        </p:nvGraphicFramePr>
        <p:xfrm>
          <a:off x="457200" y="1981200"/>
          <a:ext cx="55626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58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28612" y="322262"/>
            <a:ext cx="8281988" cy="439738"/>
          </a:xfrm>
        </p:spPr>
        <p:txBody>
          <a:bodyPr/>
          <a:lstStyle/>
          <a:p>
            <a:pPr eaLnBrk="1" hangingPunct="1"/>
            <a:r>
              <a:rPr lang="en-US" sz="2000" cap="none" dirty="0" smtClean="0"/>
              <a:t>La quasi </a:t>
            </a:r>
            <a:r>
              <a:rPr lang="en-US" sz="2000" cap="none" dirty="0" err="1" smtClean="0"/>
              <a:t>totalità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degli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acquirenti</a:t>
            </a:r>
            <a:r>
              <a:rPr lang="en-US" sz="2000" cap="none" dirty="0" smtClean="0"/>
              <a:t> online </a:t>
            </a:r>
            <a:r>
              <a:rPr lang="en-US" sz="2000" cap="none" dirty="0" err="1" smtClean="0"/>
              <a:t>acquista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tramite</a:t>
            </a:r>
            <a:r>
              <a:rPr lang="en-US" sz="2000" cap="none" dirty="0" smtClean="0"/>
              <a:t> PC; </a:t>
            </a:r>
            <a:r>
              <a:rPr lang="en-US" sz="2000" cap="none" dirty="0" err="1" smtClean="0"/>
              <a:t>da</a:t>
            </a:r>
            <a:r>
              <a:rPr lang="en-US" sz="2000" cap="none" dirty="0" smtClean="0"/>
              <a:t> non </a:t>
            </a:r>
            <a:r>
              <a:rPr lang="en-US" sz="2000" cap="none" dirty="0" err="1" smtClean="0"/>
              <a:t>trascurare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tuttavia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gli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acquisti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fatti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attraverso</a:t>
            </a:r>
            <a:r>
              <a:rPr lang="en-US" sz="2000" cap="none" dirty="0" smtClean="0"/>
              <a:t> mobile.</a:t>
            </a:r>
            <a:endParaRPr lang="en-US" sz="2000" cap="none" dirty="0" smtClean="0">
              <a:ea typeface="굴림" pitchFamily="34" charset="-127"/>
            </a:endParaRPr>
          </a:p>
        </p:txBody>
      </p:sp>
      <p:sp>
        <p:nvSpPr>
          <p:cNvPr id="10255" name="Rectangle 63"/>
          <p:cNvSpPr>
            <a:spLocks noChangeArrowheads="1"/>
          </p:cNvSpPr>
          <p:nvPr/>
        </p:nvSpPr>
        <p:spPr bwMode="auto">
          <a:xfrm>
            <a:off x="5562600" y="5029200"/>
            <a:ext cx="2541587" cy="2460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8D6E00"/>
            </a:prstShdw>
          </a:effectLst>
          <a:extLst/>
        </p:spPr>
        <p:txBody>
          <a:bodyPr>
            <a:spAutoFit/>
          </a:bodyPr>
          <a:lstStyle/>
          <a:p>
            <a:pPr algn="ctr" defTabSz="914400" eaLnBrk="0" hangingPunct="0">
              <a:defRPr/>
            </a:pPr>
            <a:r>
              <a:rPr lang="pt-BR" sz="1000" dirty="0">
                <a:solidFill>
                  <a:srgbClr val="4A4D55"/>
                </a:solidFill>
                <a:ea typeface="+mn-ea"/>
                <a:cs typeface="+mn-cs"/>
              </a:rPr>
              <a:t>Base : </a:t>
            </a:r>
            <a:r>
              <a:rPr lang="pt-BR" sz="1000" dirty="0" smtClean="0">
                <a:solidFill>
                  <a:srgbClr val="4A4D55"/>
                </a:solidFill>
                <a:ea typeface="+mn-ea"/>
                <a:cs typeface="+mn-cs"/>
              </a:rPr>
              <a:t>chi acquista on line (n=589)</a:t>
            </a:r>
            <a:r>
              <a:rPr lang="en-GB" sz="1000" dirty="0" smtClean="0">
                <a:solidFill>
                  <a:srgbClr val="4A4D55"/>
                </a:solidFill>
                <a:ea typeface="+mn-ea"/>
                <a:cs typeface="+mn-cs"/>
              </a:rPr>
              <a:t> </a:t>
            </a:r>
            <a:endParaRPr lang="en-GB" sz="1000" dirty="0">
              <a:solidFill>
                <a:srgbClr val="4A4D55"/>
              </a:solidFill>
              <a:ea typeface="+mn-ea"/>
              <a:cs typeface="+mn-cs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733800" y="3489436"/>
            <a:ext cx="381000" cy="0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63"/>
          <p:cNvSpPr>
            <a:spLocks noChangeArrowheads="1"/>
          </p:cNvSpPr>
          <p:nvPr/>
        </p:nvSpPr>
        <p:spPr bwMode="auto">
          <a:xfrm>
            <a:off x="1382713" y="4648200"/>
            <a:ext cx="2541587" cy="2460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8D6E00"/>
            </a:prstShdw>
          </a:effectLst>
          <a:extLst/>
        </p:spPr>
        <p:txBody>
          <a:bodyPr>
            <a:spAutoFit/>
          </a:bodyPr>
          <a:lstStyle/>
          <a:p>
            <a:pPr algn="ctr" defTabSz="914400" eaLnBrk="0" hangingPunct="0">
              <a:defRPr/>
            </a:pPr>
            <a:r>
              <a:rPr lang="pt-BR" sz="1000" dirty="0">
                <a:solidFill>
                  <a:srgbClr val="4A4D55"/>
                </a:solidFill>
                <a:ea typeface="+mn-ea"/>
                <a:cs typeface="+mn-cs"/>
              </a:rPr>
              <a:t>Base : Totale campione (</a:t>
            </a:r>
            <a:r>
              <a:rPr lang="pt-BR" sz="1000" dirty="0" smtClean="0">
                <a:solidFill>
                  <a:srgbClr val="4A4D55"/>
                </a:solidFill>
                <a:ea typeface="+mn-ea"/>
                <a:cs typeface="+mn-cs"/>
              </a:rPr>
              <a:t>n=1507)</a:t>
            </a:r>
            <a:r>
              <a:rPr lang="en-GB" sz="1000" dirty="0" smtClean="0">
                <a:solidFill>
                  <a:srgbClr val="4A4D55"/>
                </a:solidFill>
                <a:ea typeface="+mn-ea"/>
                <a:cs typeface="+mn-cs"/>
              </a:rPr>
              <a:t> </a:t>
            </a:r>
            <a:endParaRPr lang="en-GB" sz="1000" dirty="0">
              <a:solidFill>
                <a:srgbClr val="4A4D55"/>
              </a:solidFill>
              <a:ea typeface="+mn-ea"/>
              <a:cs typeface="+mn-cs"/>
            </a:endParaRPr>
          </a:p>
        </p:txBody>
      </p:sp>
      <p:pic>
        <p:nvPicPr>
          <p:cNvPr id="18" name="Picture 4" descr="http://www.techmex.it/wp-content/uploads/2010/06/online_shopp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97" y="1219200"/>
            <a:ext cx="103709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472752" y="1439144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 smtClean="0"/>
              <a:t>Acquista tramite...?</a:t>
            </a:r>
            <a:endParaRPr lang="en-US" sz="1600" b="1" i="1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25889" y="6172200"/>
            <a:ext cx="8658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</a:tabLst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sz="1000" i="1" dirty="0">
                <a:latin typeface="+mn-lt"/>
              </a:rPr>
              <a:t>D37.	</a:t>
            </a:r>
            <a:r>
              <a:rPr lang="it-IT" sz="1000" i="1" dirty="0" smtClean="0">
                <a:latin typeface="+mn-lt"/>
              </a:rPr>
              <a:t> </a:t>
            </a:r>
            <a:r>
              <a:rPr lang="it-IT" sz="1000" dirty="0" smtClean="0">
                <a:latin typeface="+mn-lt"/>
              </a:rPr>
              <a:t>Parliamo </a:t>
            </a:r>
            <a:r>
              <a:rPr lang="it-IT" sz="1000" dirty="0">
                <a:latin typeface="+mn-lt"/>
              </a:rPr>
              <a:t>adesso in generale degli acquisti fatti su internet. Negli ultimi 6 mesi ha acquistato prodotti o servizi online? </a:t>
            </a:r>
            <a:r>
              <a:rPr lang="it-IT" sz="1000" i="1" dirty="0">
                <a:latin typeface="+mn-lt"/>
              </a:rPr>
              <a:t>(risposta singola</a:t>
            </a:r>
            <a:r>
              <a:rPr lang="it-IT" sz="1000" i="1" dirty="0" smtClean="0">
                <a:latin typeface="+mn-lt"/>
              </a:rPr>
              <a:t>)</a:t>
            </a:r>
          </a:p>
          <a:p>
            <a:pPr algn="ctr" eaLnBrk="1" hangingPunct="1"/>
            <a:r>
              <a:rPr lang="it-IT" sz="1000" i="1" dirty="0" smtClean="0">
                <a:latin typeface="+mn-lt"/>
              </a:rPr>
              <a:t>D39. </a:t>
            </a:r>
            <a:r>
              <a:rPr lang="it-IT" sz="1000" dirty="0" smtClean="0">
                <a:latin typeface="+mn-lt"/>
              </a:rPr>
              <a:t>Attraverso </a:t>
            </a:r>
            <a:r>
              <a:rPr lang="it-IT" sz="1000" dirty="0">
                <a:latin typeface="+mn-lt"/>
              </a:rPr>
              <a:t>quali di questi supporti ha acquistato online? </a:t>
            </a:r>
            <a:r>
              <a:rPr lang="it-IT" sz="1000" i="1" dirty="0">
                <a:latin typeface="+mn-lt"/>
              </a:rPr>
              <a:t>(risposta multipla)</a:t>
            </a:r>
          </a:p>
        </p:txBody>
      </p:sp>
    </p:spTree>
    <p:extLst>
      <p:ext uri="{BB962C8B-B14F-4D97-AF65-F5344CB8AC3E}">
        <p14:creationId xmlns:p14="http://schemas.microsoft.com/office/powerpoint/2010/main" val="5787753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838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7350" y="52388"/>
            <a:ext cx="7918450" cy="601662"/>
          </a:xfrm>
        </p:spPr>
        <p:txBody>
          <a:bodyPr/>
          <a:lstStyle/>
          <a:p>
            <a:pPr eaLnBrk="1" hangingPunct="1"/>
            <a:r>
              <a:rPr lang="it-IT" sz="2400" dirty="0" smtClean="0"/>
              <a:t>agenda</a:t>
            </a:r>
            <a:endParaRPr lang="en-US" sz="2400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077913" y="885825"/>
            <a:ext cx="7075487" cy="53625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>
                <a:solidFill>
                  <a:schemeClr val="bg1">
                    <a:lumMod val="85000"/>
                  </a:schemeClr>
                </a:solidFill>
              </a:rPr>
              <a:t> Obiettivi di ricerca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b="1" dirty="0" smtClean="0">
                <a:solidFill>
                  <a:srgbClr val="009DD9"/>
                </a:solidFill>
              </a:rPr>
              <a:t> Campione </a:t>
            </a:r>
            <a:r>
              <a:rPr lang="it-IT" b="1" dirty="0">
                <a:solidFill>
                  <a:srgbClr val="009DD9"/>
                </a:solidFill>
              </a:rPr>
              <a:t>e Metodologia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 smtClean="0">
                <a:solidFill>
                  <a:schemeClr val="bg1">
                    <a:lumMod val="85000"/>
                  </a:schemeClr>
                </a:solidFill>
              </a:rPr>
              <a:t> Profilazione del campione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 smtClean="0">
                <a:solidFill>
                  <a:schemeClr val="bg1">
                    <a:lumMod val="85000"/>
                  </a:schemeClr>
                </a:solidFill>
              </a:rPr>
              <a:t> Background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 smtClean="0">
                <a:solidFill>
                  <a:schemeClr val="bg1">
                    <a:lumMod val="85000"/>
                  </a:schemeClr>
                </a:solidFill>
              </a:rPr>
              <a:t> Il materiale pubblicitario cartaceo</a:t>
            </a:r>
          </a:p>
          <a:p>
            <a:pPr lvl="1" indent="-225425" algn="just">
              <a:lnSpc>
                <a:spcPct val="130000"/>
              </a:lnSpc>
              <a:buClr>
                <a:schemeClr val="bg1">
                  <a:lumMod val="85000"/>
                </a:schemeClr>
              </a:buClr>
              <a:buFont typeface="Courier New" pitchFamily="49" charset="0"/>
              <a:buChar char="o"/>
            </a:pPr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Interesse vs. il materiale pubblicitario cartaceo</a:t>
            </a:r>
          </a:p>
          <a:p>
            <a:pPr lvl="1" indent="-225425" algn="just">
              <a:lnSpc>
                <a:spcPct val="130000"/>
              </a:lnSpc>
              <a:buClr>
                <a:schemeClr val="bg1">
                  <a:lumMod val="85000"/>
                </a:schemeClr>
              </a:buClr>
              <a:buFont typeface="Courier New" pitchFamily="49" charset="0"/>
              <a:buChar char="o"/>
            </a:pP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Valutazione del materiale cartaceo in generale</a:t>
            </a:r>
          </a:p>
          <a:p>
            <a:pPr lvl="1" indent="-225425" algn="just">
              <a:lnSpc>
                <a:spcPct val="130000"/>
              </a:lnSpc>
              <a:buClr>
                <a:schemeClr val="bg1">
                  <a:lumMod val="85000"/>
                </a:schemeClr>
              </a:buClr>
              <a:buFont typeface="Courier New" pitchFamily="49" charset="0"/>
              <a:buChar char="o"/>
            </a:pP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Eco-sostenibilità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 smtClean="0">
                <a:solidFill>
                  <a:schemeClr val="bg1">
                    <a:lumMod val="85000"/>
                  </a:schemeClr>
                </a:solidFill>
              </a:rPr>
              <a:t> Forme digitali di divulgazione del materiale pubblicitario – l’e-ADV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 smtClean="0">
                <a:solidFill>
                  <a:schemeClr val="bg1">
                    <a:lumMod val="85000"/>
                  </a:schemeClr>
                </a:solidFill>
              </a:rPr>
              <a:t> Comparazione volantini cartacei VS digitali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 smtClean="0">
                <a:solidFill>
                  <a:schemeClr val="bg1">
                    <a:lumMod val="85000"/>
                  </a:schemeClr>
                </a:solidFill>
              </a:rPr>
              <a:t> Comparazione materiale pubblicitario door to door VS altri media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 smtClean="0">
                <a:solidFill>
                  <a:schemeClr val="bg1">
                    <a:lumMod val="85000"/>
                  </a:schemeClr>
                </a:solidFill>
              </a:rPr>
              <a:t> Acquisti online</a:t>
            </a:r>
          </a:p>
          <a:p>
            <a:pPr marL="0" indent="0" algn="just">
              <a:lnSpc>
                <a:spcPct val="130000"/>
              </a:lnSpc>
            </a:pPr>
            <a:endParaRPr lang="it-IT" sz="1600" dirty="0" smtClean="0"/>
          </a:p>
          <a:p>
            <a:pPr marL="0" indent="0" algn="just">
              <a:lnSpc>
                <a:spcPct val="130000"/>
              </a:lnSpc>
            </a:pPr>
            <a:endParaRPr lang="it-IT" sz="1600" dirty="0" smtClean="0"/>
          </a:p>
          <a:p>
            <a:pPr marL="0" indent="0" algn="just">
              <a:lnSpc>
                <a:spcPct val="130000"/>
              </a:lnSpc>
            </a:pPr>
            <a:endParaRPr lang="it-IT" sz="1600" dirty="0" smtClean="0"/>
          </a:p>
        </p:txBody>
      </p:sp>
      <p:pic>
        <p:nvPicPr>
          <p:cNvPr id="1026" name="Picture 2" descr="http://media-s3.viva-images.com/vivastreet_it/clad/ee/6/47132308/large/1.jpg?dt=ddd1753d52b7697a56c70a52842bc26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5" r="50000"/>
          <a:stretch/>
        </p:blipFill>
        <p:spPr bwMode="auto">
          <a:xfrm>
            <a:off x="470848" y="1644830"/>
            <a:ext cx="530225" cy="56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81125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1150" y="52388"/>
            <a:ext cx="7918450" cy="601662"/>
          </a:xfrm>
        </p:spPr>
        <p:txBody>
          <a:bodyPr/>
          <a:lstStyle/>
          <a:p>
            <a:pPr eaLnBrk="1" hangingPunct="1"/>
            <a:r>
              <a:rPr lang="it-IT" sz="2400" dirty="0" smtClean="0"/>
              <a:t>Campione e metodologia</a:t>
            </a:r>
            <a:endParaRPr lang="en-US" sz="2400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611313" y="682625"/>
            <a:ext cx="7075487" cy="53625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just">
              <a:lnSpc>
                <a:spcPct val="130000"/>
              </a:lnSpc>
              <a:buFont typeface="Wingdings" pitchFamily="2" charset="2"/>
              <a:buNone/>
            </a:pPr>
            <a:endParaRPr lang="it-IT" sz="1600" dirty="0" smtClean="0"/>
          </a:p>
          <a:p>
            <a:pPr marL="0" indent="0" algn="just">
              <a:lnSpc>
                <a:spcPct val="130000"/>
              </a:lnSpc>
              <a:buFont typeface="Wingdings" pitchFamily="2" charset="2"/>
              <a:buNone/>
            </a:pPr>
            <a:r>
              <a:rPr lang="it-IT" sz="1600" dirty="0" smtClean="0"/>
              <a:t>Interviste telefoniche con tecnica </a:t>
            </a:r>
            <a:r>
              <a:rPr lang="it-IT" sz="1600" b="1" dirty="0" smtClean="0"/>
              <a:t>C.A.T.I.</a:t>
            </a:r>
            <a:r>
              <a:rPr lang="it-IT" sz="1600" dirty="0" smtClean="0"/>
              <a:t> </a:t>
            </a:r>
            <a:r>
              <a:rPr lang="it-IT" sz="1600" i="1" dirty="0" smtClean="0"/>
              <a:t>(Computer Assisted Telephone Interviews)</a:t>
            </a:r>
          </a:p>
          <a:p>
            <a:pPr marL="0" indent="0" algn="just">
              <a:lnSpc>
                <a:spcPct val="130000"/>
              </a:lnSpc>
              <a:buFontTx/>
              <a:buNone/>
            </a:pPr>
            <a:endParaRPr lang="it-IT" sz="1600" u="sng" dirty="0" smtClean="0">
              <a:solidFill>
                <a:srgbClr val="616365"/>
              </a:solidFill>
            </a:endParaRPr>
          </a:p>
          <a:p>
            <a:pPr marL="0" indent="0" algn="just">
              <a:lnSpc>
                <a:spcPct val="130000"/>
              </a:lnSpc>
              <a:buFontTx/>
              <a:buNone/>
            </a:pPr>
            <a:r>
              <a:rPr lang="it-IT" sz="1600" dirty="0" smtClean="0">
                <a:solidFill>
                  <a:srgbClr val="616365"/>
                </a:solidFill>
              </a:rPr>
              <a:t>Durata media per intervista</a:t>
            </a:r>
            <a:r>
              <a:rPr lang="en-US" sz="1600" b="1" dirty="0" smtClean="0">
                <a:solidFill>
                  <a:srgbClr val="616365"/>
                </a:solidFill>
              </a:rPr>
              <a:t>:  </a:t>
            </a:r>
            <a:r>
              <a:rPr lang="it-IT" sz="1600" b="1" dirty="0" smtClean="0">
                <a:solidFill>
                  <a:srgbClr val="616365"/>
                </a:solidFill>
              </a:rPr>
              <a:t>15 minuti</a:t>
            </a:r>
          </a:p>
          <a:p>
            <a:pPr marL="0" indent="0" algn="just">
              <a:lnSpc>
                <a:spcPct val="130000"/>
              </a:lnSpc>
              <a:buFontTx/>
              <a:buNone/>
            </a:pPr>
            <a:endParaRPr lang="it-IT" sz="1600" u="sng" dirty="0" smtClean="0"/>
          </a:p>
          <a:p>
            <a:pPr marL="0" indent="0" algn="just">
              <a:lnSpc>
                <a:spcPct val="130000"/>
              </a:lnSpc>
              <a:buFontTx/>
              <a:buNone/>
            </a:pPr>
            <a:r>
              <a:rPr lang="it-IT" sz="1600" dirty="0" smtClean="0"/>
              <a:t>Fieldwork:</a:t>
            </a:r>
            <a:r>
              <a:rPr lang="it-IT" sz="1600" b="1" dirty="0" smtClean="0"/>
              <a:t>  11-26 Febbraio 2013</a:t>
            </a:r>
          </a:p>
          <a:p>
            <a:pPr marL="0" indent="0" eaLnBrk="1" hangingPunct="1">
              <a:lnSpc>
                <a:spcPct val="130000"/>
              </a:lnSpc>
              <a:buFont typeface="Times" pitchFamily="18" charset="0"/>
              <a:buNone/>
            </a:pPr>
            <a:endParaRPr lang="en-US" sz="1600" u="sng" dirty="0" smtClean="0"/>
          </a:p>
          <a:p>
            <a:pPr marL="0" indent="0" eaLnBrk="1" hangingPunct="1">
              <a:lnSpc>
                <a:spcPct val="130000"/>
              </a:lnSpc>
              <a:buFont typeface="Times" pitchFamily="18" charset="0"/>
              <a:buNone/>
            </a:pPr>
            <a:r>
              <a:rPr lang="en-US" sz="1600" dirty="0" smtClean="0"/>
              <a:t>Target 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dirty="0" err="1" smtClean="0"/>
              <a:t>riferimento</a:t>
            </a:r>
            <a:r>
              <a:rPr lang="en-US" sz="1600" dirty="0" smtClean="0"/>
              <a:t>: </a:t>
            </a:r>
          </a:p>
          <a:p>
            <a:pPr marL="0" indent="0" eaLnBrk="1" hangingPunct="1">
              <a:lnSpc>
                <a:spcPct val="130000"/>
              </a:lnSpc>
              <a:buFont typeface="Times" pitchFamily="18" charset="0"/>
              <a:buNone/>
            </a:pPr>
            <a:r>
              <a:rPr lang="en-US" sz="1600" dirty="0" smtClean="0"/>
              <a:t>1) </a:t>
            </a:r>
            <a:r>
              <a:rPr lang="en-US" sz="1600" dirty="0" err="1" smtClean="0"/>
              <a:t>Popolazione</a:t>
            </a:r>
            <a:r>
              <a:rPr lang="en-US" sz="1600" dirty="0" smtClean="0"/>
              <a:t> </a:t>
            </a:r>
            <a:r>
              <a:rPr lang="en-US" sz="1600" dirty="0" err="1" smtClean="0"/>
              <a:t>italiana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dirty="0" err="1" smtClean="0"/>
              <a:t>età</a:t>
            </a:r>
            <a:r>
              <a:rPr lang="en-US" sz="1600" dirty="0" smtClean="0"/>
              <a:t> </a:t>
            </a:r>
            <a:r>
              <a:rPr lang="en-US" sz="1600" dirty="0" err="1" smtClean="0"/>
              <a:t>compresa</a:t>
            </a:r>
            <a:r>
              <a:rPr lang="en-US" sz="1600" dirty="0" smtClean="0"/>
              <a:t> </a:t>
            </a:r>
            <a:r>
              <a:rPr lang="en-US" sz="1600" dirty="0" err="1" smtClean="0"/>
              <a:t>tra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25 e </a:t>
            </a:r>
            <a:r>
              <a:rPr lang="en-US" sz="1600" dirty="0" err="1" smtClean="0"/>
              <a:t>i</a:t>
            </a:r>
            <a:r>
              <a:rPr lang="en-US" sz="1600" dirty="0" smtClean="0"/>
              <a:t> 74 </a:t>
            </a:r>
            <a:r>
              <a:rPr lang="en-US" sz="1600" dirty="0" err="1" smtClean="0"/>
              <a:t>anni</a:t>
            </a:r>
            <a:endParaRPr lang="en-US" sz="1600" dirty="0" smtClean="0"/>
          </a:p>
          <a:p>
            <a:pPr marL="0" indent="0" eaLnBrk="1" hangingPunct="1">
              <a:lnSpc>
                <a:spcPct val="130000"/>
              </a:lnSpc>
              <a:buFont typeface="Times" pitchFamily="18" charset="0"/>
              <a:buNone/>
            </a:pPr>
            <a:r>
              <a:rPr lang="en-US" sz="1600" dirty="0" smtClean="0"/>
              <a:t>2) </a:t>
            </a:r>
            <a:r>
              <a:rPr lang="en-US" sz="1600" dirty="0" err="1" smtClean="0"/>
              <a:t>Responsabili</a:t>
            </a:r>
            <a:r>
              <a:rPr lang="en-US" sz="1600" dirty="0" smtClean="0"/>
              <a:t> </a:t>
            </a:r>
            <a:r>
              <a:rPr lang="en-US" sz="1600" dirty="0" err="1" smtClean="0"/>
              <a:t>degli</a:t>
            </a:r>
            <a:r>
              <a:rPr lang="en-US" sz="1600" dirty="0" smtClean="0"/>
              <a:t> </a:t>
            </a:r>
            <a:r>
              <a:rPr lang="en-US" sz="1600" dirty="0" err="1" smtClean="0"/>
              <a:t>acquisti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dirty="0" err="1" smtClean="0"/>
              <a:t>beni</a:t>
            </a:r>
            <a:r>
              <a:rPr lang="en-US" sz="1600" dirty="0" smtClean="0"/>
              <a:t> </a:t>
            </a:r>
            <a:r>
              <a:rPr lang="en-US" sz="1600" dirty="0" err="1" smtClean="0"/>
              <a:t>alimentari</a:t>
            </a:r>
            <a:r>
              <a:rPr lang="en-US" sz="1600" dirty="0" smtClean="0"/>
              <a:t> e non</a:t>
            </a:r>
          </a:p>
          <a:p>
            <a:pPr marL="0" indent="0" eaLnBrk="1" hangingPunct="1">
              <a:lnSpc>
                <a:spcPct val="130000"/>
              </a:lnSpc>
              <a:buFont typeface="Times" pitchFamily="18" charset="0"/>
              <a:buNone/>
            </a:pPr>
            <a:endParaRPr lang="en-US" sz="1600" dirty="0" smtClean="0"/>
          </a:p>
          <a:p>
            <a:pPr marL="0" indent="0" eaLnBrk="1" hangingPunct="1">
              <a:lnSpc>
                <a:spcPct val="130000"/>
              </a:lnSpc>
              <a:buFont typeface="Times" pitchFamily="18" charset="0"/>
              <a:buNone/>
            </a:pPr>
            <a:r>
              <a:rPr lang="en-US" sz="1600" dirty="0" err="1" smtClean="0"/>
              <a:t>Campione</a:t>
            </a:r>
            <a:r>
              <a:rPr lang="en-US" sz="1600" dirty="0" smtClean="0"/>
              <a:t>: </a:t>
            </a:r>
            <a:r>
              <a:rPr lang="en-US" sz="1600" b="1" dirty="0" smtClean="0"/>
              <a:t>1507 </a:t>
            </a:r>
            <a:r>
              <a:rPr lang="en-US" sz="1600" b="1" dirty="0" err="1" smtClean="0"/>
              <a:t>responsabili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degli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acquisti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beni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alimentari</a:t>
            </a:r>
            <a:r>
              <a:rPr lang="en-US" sz="1600" b="1" dirty="0" smtClean="0"/>
              <a:t> e non</a:t>
            </a:r>
            <a:r>
              <a:rPr lang="it-IT" sz="1600" dirty="0" smtClean="0"/>
              <a:t>	</a:t>
            </a:r>
            <a:endParaRPr lang="it-IT" sz="1600" b="1" u="sng" dirty="0" smtClean="0"/>
          </a:p>
        </p:txBody>
      </p:sp>
      <p:pic>
        <p:nvPicPr>
          <p:cNvPr id="26628" name="Picture 5" descr="orologi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845" y="1905000"/>
            <a:ext cx="58274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206375" y="593725"/>
            <a:ext cx="8280400" cy="5741988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</p:spPr>
        <p:txBody>
          <a:bodyPr wrap="none" lIns="91426" tIns="45713" rIns="91426" bIns="45713" anchor="ctr"/>
          <a:lstStyle/>
          <a:p>
            <a:pPr algn="ctr" eaLnBrk="1" hangingPunct="1">
              <a:buClr>
                <a:srgbClr val="0082D1"/>
              </a:buClr>
              <a:buFont typeface="Times" pitchFamily="18" charset="0"/>
              <a:buChar char="•"/>
            </a:pPr>
            <a:endParaRPr lang="it-IT" sz="2400" u="none"/>
          </a:p>
        </p:txBody>
      </p:sp>
      <p:pic>
        <p:nvPicPr>
          <p:cNvPr id="26630" name="Picture 8" descr="http://www.mondialisudafrica.net/calendario-confederations-cup/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667000"/>
            <a:ext cx="587374" cy="72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3" descr="peopl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</a:blip>
          <a:srcRect l="27634" t="-1808" r="23993" b="30212"/>
          <a:stretch>
            <a:fillRect/>
          </a:stretch>
        </p:blipFill>
        <p:spPr bwMode="auto">
          <a:xfrm>
            <a:off x="714376" y="5105400"/>
            <a:ext cx="71755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5" descr="creare-un-social-network-conoscere-target-di-riferimento-migliorare-web-marketing-dedo"/>
          <p:cNvPicPr>
            <a:picLocks noChangeAspect="1" noChangeArrowheads="1"/>
          </p:cNvPicPr>
          <p:nvPr/>
        </p:nvPicPr>
        <p:blipFill>
          <a:blip r:embed="rId8" cstate="print"/>
          <a:srcRect l="15973" t="6334" r="9666"/>
          <a:stretch>
            <a:fillRect/>
          </a:stretch>
        </p:blipFill>
        <p:spPr bwMode="auto">
          <a:xfrm>
            <a:off x="657226" y="3810000"/>
            <a:ext cx="7461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http://static.freepik.com/foto-gratuito/telefono-icon-2_21103359.jpg"/>
          <p:cNvPicPr>
            <a:picLocks noChangeAspect="1" noChangeArrowheads="1"/>
          </p:cNvPicPr>
          <p:nvPr/>
        </p:nvPicPr>
        <p:blipFill>
          <a:blip r:embed="rId9" cstate="print"/>
          <a:srcRect l="14058" t="21885" r="10543" b="16773"/>
          <a:stretch>
            <a:fillRect/>
          </a:stretch>
        </p:blipFill>
        <p:spPr bwMode="auto">
          <a:xfrm>
            <a:off x="603251" y="990600"/>
            <a:ext cx="844549" cy="687091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7350" y="52388"/>
            <a:ext cx="7918450" cy="601662"/>
          </a:xfrm>
        </p:spPr>
        <p:txBody>
          <a:bodyPr/>
          <a:lstStyle/>
          <a:p>
            <a:pPr eaLnBrk="1" hangingPunct="1"/>
            <a:r>
              <a:rPr lang="it-IT" sz="2400" dirty="0" smtClean="0"/>
              <a:t>agenda</a:t>
            </a:r>
            <a:endParaRPr lang="en-US" sz="2400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077913" y="885825"/>
            <a:ext cx="7075487" cy="53625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>
                <a:solidFill>
                  <a:schemeClr val="bg1">
                    <a:lumMod val="85000"/>
                  </a:schemeClr>
                </a:solidFill>
              </a:rPr>
              <a:t> Obiettivi di ricerca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 smtClean="0">
                <a:solidFill>
                  <a:schemeClr val="bg1">
                    <a:lumMod val="85000"/>
                  </a:schemeClr>
                </a:solidFill>
              </a:rPr>
              <a:t> Campione </a:t>
            </a:r>
            <a:r>
              <a:rPr lang="it-IT" sz="1600" dirty="0">
                <a:solidFill>
                  <a:schemeClr val="bg1">
                    <a:lumMod val="85000"/>
                  </a:schemeClr>
                </a:solidFill>
              </a:rPr>
              <a:t>e Metodologia</a:t>
            </a:r>
          </a:p>
          <a:p>
            <a:pPr marL="0" indent="0" algn="just">
              <a:lnSpc>
                <a:spcPct val="130000"/>
              </a:lnSpc>
              <a:buClr>
                <a:srgbClr val="007FC7"/>
              </a:buClr>
            </a:pPr>
            <a:r>
              <a:rPr lang="it-IT" b="1" dirty="0">
                <a:solidFill>
                  <a:srgbClr val="009DD9"/>
                </a:solidFill>
              </a:rPr>
              <a:t> Profilazione del campione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 smtClean="0">
                <a:solidFill>
                  <a:schemeClr val="bg1">
                    <a:lumMod val="85000"/>
                  </a:schemeClr>
                </a:solidFill>
              </a:rPr>
              <a:t> Background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 smtClean="0">
                <a:solidFill>
                  <a:schemeClr val="bg1">
                    <a:lumMod val="85000"/>
                  </a:schemeClr>
                </a:solidFill>
              </a:rPr>
              <a:t> Il materiale pubblicitario cartaceo</a:t>
            </a:r>
          </a:p>
          <a:p>
            <a:pPr lvl="1" indent="-225425" algn="just">
              <a:lnSpc>
                <a:spcPct val="130000"/>
              </a:lnSpc>
              <a:buClr>
                <a:schemeClr val="bg1">
                  <a:lumMod val="85000"/>
                </a:schemeClr>
              </a:buClr>
              <a:buFont typeface="Courier New" pitchFamily="49" charset="0"/>
              <a:buChar char="o"/>
            </a:pPr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Interesse vs. il materiale pubblicitario cartaceo</a:t>
            </a:r>
          </a:p>
          <a:p>
            <a:pPr lvl="1" indent="-225425" algn="just">
              <a:lnSpc>
                <a:spcPct val="130000"/>
              </a:lnSpc>
              <a:buClr>
                <a:schemeClr val="bg1">
                  <a:lumMod val="85000"/>
                </a:schemeClr>
              </a:buClr>
              <a:buFont typeface="Courier New" pitchFamily="49" charset="0"/>
              <a:buChar char="o"/>
            </a:pP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Valutazione del materiale cartaceo in generale</a:t>
            </a:r>
          </a:p>
          <a:p>
            <a:pPr lvl="1" indent="-225425" algn="just">
              <a:lnSpc>
                <a:spcPct val="130000"/>
              </a:lnSpc>
              <a:buClr>
                <a:schemeClr val="bg1">
                  <a:lumMod val="85000"/>
                </a:schemeClr>
              </a:buClr>
              <a:buFont typeface="Courier New" pitchFamily="49" charset="0"/>
              <a:buChar char="o"/>
            </a:pP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Eco-sostenibilità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 smtClean="0">
                <a:solidFill>
                  <a:schemeClr val="bg1">
                    <a:lumMod val="85000"/>
                  </a:schemeClr>
                </a:solidFill>
              </a:rPr>
              <a:t> Forme digitali di divulgazione del materiale pubblicitario – l’e-ADV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 smtClean="0">
                <a:solidFill>
                  <a:schemeClr val="bg1">
                    <a:lumMod val="85000"/>
                  </a:schemeClr>
                </a:solidFill>
              </a:rPr>
              <a:t> Comparazione volantini cartacei VS digitali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 smtClean="0">
                <a:solidFill>
                  <a:schemeClr val="bg1">
                    <a:lumMod val="85000"/>
                  </a:schemeClr>
                </a:solidFill>
              </a:rPr>
              <a:t> Comparazione materiale pubblicitario door to door VS altri media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 smtClean="0">
                <a:solidFill>
                  <a:schemeClr val="bg1">
                    <a:lumMod val="85000"/>
                  </a:schemeClr>
                </a:solidFill>
              </a:rPr>
              <a:t> Acquisti online</a:t>
            </a:r>
          </a:p>
          <a:p>
            <a:pPr marL="0" indent="0" algn="just">
              <a:lnSpc>
                <a:spcPct val="130000"/>
              </a:lnSpc>
            </a:pPr>
            <a:endParaRPr lang="it-IT" sz="1600" dirty="0" smtClean="0"/>
          </a:p>
          <a:p>
            <a:pPr marL="0" indent="0" algn="just">
              <a:lnSpc>
                <a:spcPct val="130000"/>
              </a:lnSpc>
            </a:pPr>
            <a:endParaRPr lang="it-IT" sz="1600" dirty="0" smtClean="0"/>
          </a:p>
          <a:p>
            <a:pPr marL="0" indent="0" algn="just">
              <a:lnSpc>
                <a:spcPct val="130000"/>
              </a:lnSpc>
            </a:pPr>
            <a:endParaRPr lang="it-IT" sz="1600" dirty="0" smtClean="0"/>
          </a:p>
        </p:txBody>
      </p:sp>
      <p:pic>
        <p:nvPicPr>
          <p:cNvPr id="1026" name="Picture 2" descr="http://media-s3.viva-images.com/vivastreet_it/clad/ee/6/47132308/large/1.jpg?dt=ddd1753d52b7697a56c70a52842bc26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5" r="50000"/>
          <a:stretch/>
        </p:blipFill>
        <p:spPr bwMode="auto">
          <a:xfrm>
            <a:off x="470848" y="2057400"/>
            <a:ext cx="530225" cy="56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96376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0650" y="1385888"/>
            <a:ext cx="2657475" cy="2028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276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1150" y="84138"/>
            <a:ext cx="7918450" cy="601662"/>
          </a:xfrm>
        </p:spPr>
        <p:txBody>
          <a:bodyPr/>
          <a:lstStyle/>
          <a:p>
            <a:pPr eaLnBrk="1" hangingPunct="1"/>
            <a:r>
              <a:rPr lang="it-IT" sz="2000" b="1" cap="none" dirty="0" smtClean="0">
                <a:latin typeface="+mn-lt"/>
              </a:rPr>
              <a:t>Struttura del campione</a:t>
            </a:r>
            <a:r>
              <a:rPr lang="it-IT" sz="2000" dirty="0" smtClean="0">
                <a:latin typeface="+mn-lt"/>
              </a:rPr>
              <a:t>: </a:t>
            </a:r>
            <a:r>
              <a:rPr lang="it-IT" sz="2000" cap="none" dirty="0" smtClean="0">
                <a:latin typeface="+mn-lt"/>
              </a:rPr>
              <a:t>proporzionale alla popolazione italiana residente di età compresa tra i 25 e i 74 anni</a:t>
            </a:r>
            <a:r>
              <a:rPr lang="it-IT" sz="2000" dirty="0" smtClean="0">
                <a:latin typeface="+mn-lt"/>
              </a:rPr>
              <a:t> </a:t>
            </a:r>
            <a:r>
              <a:rPr lang="it-IT" sz="1200" i="1" dirty="0" smtClean="0">
                <a:latin typeface="+mn-lt"/>
              </a:rPr>
              <a:t>(fonte istat)</a:t>
            </a:r>
            <a:endParaRPr lang="en-US" sz="2000" i="1" dirty="0" smtClean="0">
              <a:latin typeface="+mn-lt"/>
            </a:endParaRPr>
          </a:p>
        </p:txBody>
      </p:sp>
      <p:pic>
        <p:nvPicPr>
          <p:cNvPr id="17" name="Picture 80" descr="Area Nielsen 2 - www.puntodivendita.i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3725" y="3214688"/>
            <a:ext cx="1666875" cy="14779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" name="Picture 78" descr="Area Nielsen 1 - www.puntodivendita.i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30500" y="3214688"/>
            <a:ext cx="1671638" cy="14811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733925" y="4695825"/>
            <a:ext cx="1387475" cy="1501775"/>
            <a:chOff x="2249034" y="5504997"/>
            <a:chExt cx="1114425" cy="987425"/>
          </a:xfrm>
        </p:grpSpPr>
        <p:pic>
          <p:nvPicPr>
            <p:cNvPr id="27685" name="Picture 84" descr="Area Nielsen 4 - www.puntodivendita.it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49034" y="5504997"/>
              <a:ext cx="1114425" cy="987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86" name="Picture 82" descr="Area Nielsen 3 - www.puntodivendita.it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 t="42284" r="69658" b="21704"/>
            <a:stretch>
              <a:fillRect/>
            </a:stretch>
          </p:blipFill>
          <p:spPr bwMode="auto">
            <a:xfrm>
              <a:off x="2276022" y="5944735"/>
              <a:ext cx="338138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784475" y="4770438"/>
            <a:ext cx="1617663" cy="1427162"/>
            <a:chOff x="1787525" y="4635500"/>
            <a:chExt cx="1114425" cy="987425"/>
          </a:xfrm>
        </p:grpSpPr>
        <p:pic>
          <p:nvPicPr>
            <p:cNvPr id="27683" name="Picture 29" descr="Area Nielsen 3 - www.puntodivendita.it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787525" y="4635500"/>
              <a:ext cx="1114425" cy="987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84" name="Picture 84" descr="Area Nielsen 4 - www.puntodivendita.it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 t="42926" r="65384" b="21864"/>
            <a:stretch>
              <a:fillRect/>
            </a:stretch>
          </p:blipFill>
          <p:spPr bwMode="auto">
            <a:xfrm>
              <a:off x="1809750" y="5057775"/>
              <a:ext cx="385763" cy="347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Rectangle 29"/>
          <p:cNvSpPr/>
          <p:nvPr/>
        </p:nvSpPr>
        <p:spPr>
          <a:xfrm>
            <a:off x="2544763" y="3214688"/>
            <a:ext cx="3797300" cy="290830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223222" y="2974331"/>
            <a:ext cx="508000" cy="480651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0" u="none" dirty="0" smtClean="0"/>
              <a:t>27%</a:t>
            </a:r>
            <a:endParaRPr lang="en-US" sz="1200" b="0" u="none" dirty="0"/>
          </a:p>
        </p:txBody>
      </p:sp>
      <p:sp>
        <p:nvSpPr>
          <p:cNvPr id="21" name="Rectangle 20"/>
          <p:cNvSpPr/>
          <p:nvPr/>
        </p:nvSpPr>
        <p:spPr>
          <a:xfrm>
            <a:off x="6070053" y="2974331"/>
            <a:ext cx="508000" cy="480651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dirty="0" smtClean="0"/>
              <a:t>20</a:t>
            </a:r>
            <a:r>
              <a:rPr lang="it-IT" sz="1200" b="0" u="none" dirty="0" smtClean="0"/>
              <a:t>%</a:t>
            </a:r>
            <a:endParaRPr lang="en-US" sz="1200" b="0" u="none" dirty="0"/>
          </a:p>
        </p:txBody>
      </p:sp>
      <p:sp>
        <p:nvSpPr>
          <p:cNvPr id="22" name="Rectangle 21"/>
          <p:cNvSpPr/>
          <p:nvPr/>
        </p:nvSpPr>
        <p:spPr>
          <a:xfrm>
            <a:off x="2308492" y="5853332"/>
            <a:ext cx="508000" cy="480651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dirty="0" smtClean="0"/>
              <a:t>22</a:t>
            </a:r>
            <a:r>
              <a:rPr lang="it-IT" sz="1200" b="0" u="none" dirty="0" smtClean="0"/>
              <a:t>%</a:t>
            </a:r>
            <a:endParaRPr lang="en-US" sz="1200" b="0" u="none" dirty="0"/>
          </a:p>
        </p:txBody>
      </p:sp>
      <p:sp>
        <p:nvSpPr>
          <p:cNvPr id="29" name="Rectangle 28"/>
          <p:cNvSpPr/>
          <p:nvPr/>
        </p:nvSpPr>
        <p:spPr>
          <a:xfrm>
            <a:off x="6120853" y="5853332"/>
            <a:ext cx="508000" cy="480651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0" u="none" dirty="0" smtClean="0"/>
              <a:t>31%</a:t>
            </a:r>
            <a:endParaRPr lang="en-US" sz="1200" b="0" u="none" dirty="0"/>
          </a:p>
        </p:txBody>
      </p:sp>
      <p:pic>
        <p:nvPicPr>
          <p:cNvPr id="31" name="Picture 382" descr="uomini-donne-coppie-rapporti-rutgers-university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-4103" r="55385"/>
          <a:stretch>
            <a:fillRect/>
          </a:stretch>
        </p:blipFill>
        <p:spPr bwMode="auto">
          <a:xfrm>
            <a:off x="3082925" y="1385888"/>
            <a:ext cx="650875" cy="151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81" descr="uomini-donne-coppie-rapporti-rutgers-university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5128" t="-4103"/>
          <a:stretch>
            <a:fillRect/>
          </a:stretch>
        </p:blipFill>
        <p:spPr bwMode="auto">
          <a:xfrm>
            <a:off x="1554163" y="1403351"/>
            <a:ext cx="754329" cy="143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Oval Callout 32"/>
          <p:cNvSpPr/>
          <p:nvPr/>
        </p:nvSpPr>
        <p:spPr>
          <a:xfrm>
            <a:off x="2419350" y="1028700"/>
            <a:ext cx="838200" cy="750888"/>
          </a:xfrm>
          <a:prstGeom prst="wedgeEllipseCallout">
            <a:avLst>
              <a:gd name="adj1" fmla="val 57955"/>
              <a:gd name="adj2" fmla="val 43875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600" dirty="0" smtClean="0">
                <a:solidFill>
                  <a:schemeClr val="tx1"/>
                </a:solidFill>
              </a:rPr>
              <a:t>49</a:t>
            </a:r>
            <a:r>
              <a:rPr lang="it-IT" sz="1600" b="0" u="none" dirty="0" smtClean="0">
                <a:solidFill>
                  <a:schemeClr val="tx1"/>
                </a:solidFill>
              </a:rPr>
              <a:t>%</a:t>
            </a:r>
            <a:endParaRPr lang="en-US" sz="1600" b="0" u="none" dirty="0">
              <a:solidFill>
                <a:schemeClr val="tx1"/>
              </a:solidFill>
            </a:endParaRPr>
          </a:p>
        </p:txBody>
      </p:sp>
      <p:sp>
        <p:nvSpPr>
          <p:cNvPr id="34" name="Oval Callout 33"/>
          <p:cNvSpPr/>
          <p:nvPr/>
        </p:nvSpPr>
        <p:spPr>
          <a:xfrm>
            <a:off x="939800" y="1031875"/>
            <a:ext cx="838200" cy="749300"/>
          </a:xfrm>
          <a:prstGeom prst="wedgeEllipseCallout">
            <a:avLst>
              <a:gd name="adj1" fmla="val 57955"/>
              <a:gd name="adj2" fmla="val 43875"/>
            </a:avLst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600" b="0" u="none" dirty="0" smtClean="0">
                <a:solidFill>
                  <a:schemeClr val="tx1"/>
                </a:solidFill>
              </a:rPr>
              <a:t>51%</a:t>
            </a:r>
            <a:endParaRPr lang="en-US" sz="1600" b="0" u="none" dirty="0">
              <a:solidFill>
                <a:schemeClr val="tx1"/>
              </a:solidFill>
            </a:endParaRPr>
          </a:p>
        </p:txBody>
      </p:sp>
      <p:sp>
        <p:nvSpPr>
          <p:cNvPr id="37" name="Oval Callout 36"/>
          <p:cNvSpPr/>
          <p:nvPr/>
        </p:nvSpPr>
        <p:spPr>
          <a:xfrm>
            <a:off x="4749800" y="1220788"/>
            <a:ext cx="784225" cy="558800"/>
          </a:xfrm>
          <a:prstGeom prst="wedgeEllipseCallout">
            <a:avLst>
              <a:gd name="adj1" fmla="val 57955"/>
              <a:gd name="adj2" fmla="val 43875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00" b="0" u="none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733925" y="1314450"/>
            <a:ext cx="800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900" b="0" u="none" dirty="0" smtClean="0"/>
              <a:t>25-34  anni=19%</a:t>
            </a:r>
            <a:endParaRPr lang="en-US" sz="900" b="0" u="none" dirty="0"/>
          </a:p>
        </p:txBody>
      </p:sp>
      <p:sp>
        <p:nvSpPr>
          <p:cNvPr id="41" name="Oval Callout 40"/>
          <p:cNvSpPr/>
          <p:nvPr/>
        </p:nvSpPr>
        <p:spPr>
          <a:xfrm>
            <a:off x="5534025" y="1035050"/>
            <a:ext cx="784225" cy="558800"/>
          </a:xfrm>
          <a:prstGeom prst="wedgeEllipseCallout">
            <a:avLst>
              <a:gd name="adj1" fmla="val 22345"/>
              <a:gd name="adj2" fmla="val 59784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00" b="0" u="none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534025" y="1130300"/>
            <a:ext cx="800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900" dirty="0" smtClean="0"/>
              <a:t>35-44</a:t>
            </a:r>
            <a:r>
              <a:rPr lang="it-IT" sz="900" b="0" u="none" dirty="0" smtClean="0"/>
              <a:t> anni=22%</a:t>
            </a:r>
            <a:endParaRPr lang="en-US" sz="900" b="0" u="none" dirty="0"/>
          </a:p>
        </p:txBody>
      </p:sp>
      <p:sp>
        <p:nvSpPr>
          <p:cNvPr id="43" name="Oval Callout 42"/>
          <p:cNvSpPr/>
          <p:nvPr/>
        </p:nvSpPr>
        <p:spPr>
          <a:xfrm>
            <a:off x="6237288" y="850900"/>
            <a:ext cx="784225" cy="558800"/>
          </a:xfrm>
          <a:prstGeom prst="wedgeEllipseCallout">
            <a:avLst>
              <a:gd name="adj1" fmla="val -6791"/>
              <a:gd name="adj2" fmla="val 80239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00" b="0" u="none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237288" y="946150"/>
            <a:ext cx="800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900" b="0" u="none" dirty="0" smtClean="0"/>
              <a:t>45-54 anni=22%</a:t>
            </a:r>
            <a:endParaRPr lang="en-US" sz="900" b="0" u="none" dirty="0"/>
          </a:p>
        </p:txBody>
      </p:sp>
      <p:sp>
        <p:nvSpPr>
          <p:cNvPr id="45" name="Oval Callout 44"/>
          <p:cNvSpPr/>
          <p:nvPr/>
        </p:nvSpPr>
        <p:spPr>
          <a:xfrm>
            <a:off x="6796088" y="1106488"/>
            <a:ext cx="785812" cy="558800"/>
          </a:xfrm>
          <a:prstGeom prst="wedgeEllipseCallout">
            <a:avLst>
              <a:gd name="adj1" fmla="val -22978"/>
              <a:gd name="adj2" fmla="val 66603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00" b="0" u="none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6796088" y="1201738"/>
            <a:ext cx="800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900" b="0" u="none" dirty="0" smtClean="0"/>
              <a:t>55-64 anni=19%</a:t>
            </a:r>
            <a:endParaRPr lang="en-US" sz="900" b="0" u="none" dirty="0"/>
          </a:p>
        </p:txBody>
      </p:sp>
      <p:sp>
        <p:nvSpPr>
          <p:cNvPr id="47" name="Oval Callout 46"/>
          <p:cNvSpPr/>
          <p:nvPr/>
        </p:nvSpPr>
        <p:spPr>
          <a:xfrm>
            <a:off x="7537450" y="1220788"/>
            <a:ext cx="784225" cy="558800"/>
          </a:xfrm>
          <a:prstGeom prst="wedgeEllipseCallout">
            <a:avLst>
              <a:gd name="adj1" fmla="val -48877"/>
              <a:gd name="adj2" fmla="val 50694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00" b="0" u="none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7537450" y="1314450"/>
            <a:ext cx="800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900" dirty="0" smtClean="0"/>
              <a:t>65-74</a:t>
            </a:r>
            <a:r>
              <a:rPr lang="it-IT" sz="900" b="0" u="none" dirty="0" smtClean="0"/>
              <a:t> anni=18%</a:t>
            </a:r>
            <a:endParaRPr lang="en-US" sz="900" b="0" u="none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5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34" grpId="0" animBg="1"/>
      <p:bldP spid="37" grpId="0" animBg="1"/>
      <p:bldP spid="39" grpId="0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7350" y="52388"/>
            <a:ext cx="7918450" cy="601662"/>
          </a:xfrm>
        </p:spPr>
        <p:txBody>
          <a:bodyPr/>
          <a:lstStyle/>
          <a:p>
            <a:pPr eaLnBrk="1" hangingPunct="1"/>
            <a:r>
              <a:rPr lang="it-IT" sz="2400" dirty="0" smtClean="0"/>
              <a:t>agenda</a:t>
            </a:r>
            <a:endParaRPr lang="en-US" sz="2400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077913" y="885825"/>
            <a:ext cx="7075487" cy="53625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>
                <a:solidFill>
                  <a:schemeClr val="bg1">
                    <a:lumMod val="85000"/>
                  </a:schemeClr>
                </a:solidFill>
              </a:rPr>
              <a:t> Obiettivi di ricerca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 smtClean="0">
                <a:solidFill>
                  <a:schemeClr val="bg1">
                    <a:lumMod val="85000"/>
                  </a:schemeClr>
                </a:solidFill>
              </a:rPr>
              <a:t> Campione </a:t>
            </a:r>
            <a:r>
              <a:rPr lang="it-IT" sz="1600" dirty="0">
                <a:solidFill>
                  <a:schemeClr val="bg1">
                    <a:lumMod val="85000"/>
                  </a:schemeClr>
                </a:solidFill>
              </a:rPr>
              <a:t>e Metodologia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>
                <a:solidFill>
                  <a:schemeClr val="bg1">
                    <a:lumMod val="85000"/>
                  </a:schemeClr>
                </a:solidFill>
              </a:rPr>
              <a:t> Profilazione del campione</a:t>
            </a:r>
          </a:p>
          <a:p>
            <a:pPr marL="0" indent="0" algn="just">
              <a:lnSpc>
                <a:spcPct val="130000"/>
              </a:lnSpc>
              <a:buClr>
                <a:srgbClr val="007FC7"/>
              </a:buClr>
            </a:pPr>
            <a:r>
              <a:rPr lang="it-IT" b="1" dirty="0">
                <a:solidFill>
                  <a:srgbClr val="009DD9"/>
                </a:solidFill>
              </a:rPr>
              <a:t> Background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 smtClean="0">
                <a:solidFill>
                  <a:schemeClr val="bg1">
                    <a:lumMod val="85000"/>
                  </a:schemeClr>
                </a:solidFill>
              </a:rPr>
              <a:t> Il materiale pubblicitario cartaceo</a:t>
            </a:r>
          </a:p>
          <a:p>
            <a:pPr lvl="1" indent="-225425" algn="just">
              <a:lnSpc>
                <a:spcPct val="130000"/>
              </a:lnSpc>
              <a:buClr>
                <a:schemeClr val="bg1">
                  <a:lumMod val="85000"/>
                </a:schemeClr>
              </a:buClr>
              <a:buFont typeface="Courier New" pitchFamily="49" charset="0"/>
              <a:buChar char="o"/>
            </a:pPr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Interesse vs. il materiale pubblicitario cartaceo</a:t>
            </a:r>
          </a:p>
          <a:p>
            <a:pPr lvl="1" indent="-225425" algn="just">
              <a:lnSpc>
                <a:spcPct val="130000"/>
              </a:lnSpc>
              <a:buClr>
                <a:schemeClr val="bg1">
                  <a:lumMod val="85000"/>
                </a:schemeClr>
              </a:buClr>
              <a:buFont typeface="Courier New" pitchFamily="49" charset="0"/>
              <a:buChar char="o"/>
            </a:pP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Valutazione del materiale cartaceo in generale</a:t>
            </a:r>
          </a:p>
          <a:p>
            <a:pPr lvl="1" indent="-225425" algn="just">
              <a:lnSpc>
                <a:spcPct val="130000"/>
              </a:lnSpc>
              <a:buClr>
                <a:schemeClr val="bg1">
                  <a:lumMod val="85000"/>
                </a:schemeClr>
              </a:buClr>
              <a:buFont typeface="Courier New" pitchFamily="49" charset="0"/>
              <a:buChar char="o"/>
            </a:pPr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Eco-sostenibilità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 smtClean="0">
                <a:solidFill>
                  <a:schemeClr val="bg1">
                    <a:lumMod val="85000"/>
                  </a:schemeClr>
                </a:solidFill>
              </a:rPr>
              <a:t> Forme digitali di divulgazione del materiale pubblicitario – l’e-ADV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 smtClean="0">
                <a:solidFill>
                  <a:schemeClr val="bg1">
                    <a:lumMod val="85000"/>
                  </a:schemeClr>
                </a:solidFill>
              </a:rPr>
              <a:t> Comparazione volantini cartacei VS digitali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 smtClean="0">
                <a:solidFill>
                  <a:schemeClr val="bg1">
                    <a:lumMod val="85000"/>
                  </a:schemeClr>
                </a:solidFill>
              </a:rPr>
              <a:t> Comparazione materiale pubblicitario door to door VS altri media</a:t>
            </a:r>
          </a:p>
          <a:p>
            <a:pPr marL="0" indent="0" algn="just">
              <a:lnSpc>
                <a:spcPct val="130000"/>
              </a:lnSpc>
              <a:buClr>
                <a:schemeClr val="bg1">
                  <a:lumMod val="85000"/>
                </a:schemeClr>
              </a:buClr>
            </a:pPr>
            <a:r>
              <a:rPr lang="it-IT" sz="1600" dirty="0" smtClean="0">
                <a:solidFill>
                  <a:schemeClr val="bg1">
                    <a:lumMod val="85000"/>
                  </a:schemeClr>
                </a:solidFill>
              </a:rPr>
              <a:t> Acquisti online</a:t>
            </a:r>
          </a:p>
          <a:p>
            <a:pPr marL="0" indent="0" algn="just">
              <a:lnSpc>
                <a:spcPct val="130000"/>
              </a:lnSpc>
            </a:pPr>
            <a:endParaRPr lang="it-IT" sz="1600" dirty="0" smtClean="0"/>
          </a:p>
          <a:p>
            <a:pPr marL="0" indent="0" algn="just">
              <a:lnSpc>
                <a:spcPct val="130000"/>
              </a:lnSpc>
            </a:pPr>
            <a:endParaRPr lang="it-IT" sz="1600" dirty="0" smtClean="0"/>
          </a:p>
          <a:p>
            <a:pPr marL="0" indent="0" algn="just">
              <a:lnSpc>
                <a:spcPct val="130000"/>
              </a:lnSpc>
            </a:pPr>
            <a:endParaRPr lang="it-IT" sz="1600" dirty="0" smtClean="0"/>
          </a:p>
        </p:txBody>
      </p:sp>
      <p:pic>
        <p:nvPicPr>
          <p:cNvPr id="1026" name="Picture 2" descr="http://media-s3.viva-images.com/vivastreet_it/clad/ee/6/47132308/large/1.jpg?dt=ddd1753d52b7697a56c70a52842bc26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5" r="50000"/>
          <a:stretch/>
        </p:blipFill>
        <p:spPr bwMode="auto">
          <a:xfrm>
            <a:off x="470848" y="2483030"/>
            <a:ext cx="530225" cy="56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70653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007_2010_Multicolor_Template_Standard_12_19_12">
  <a:themeElements>
    <a:clrScheme name="Multicolor">
      <a:dk1>
        <a:srgbClr val="5F5F5F"/>
      </a:dk1>
      <a:lt1>
        <a:srgbClr val="FFFFFF"/>
      </a:lt1>
      <a:dk2>
        <a:srgbClr val="000000"/>
      </a:dk2>
      <a:lt2>
        <a:srgbClr val="707276"/>
      </a:lt2>
      <a:accent1>
        <a:srgbClr val="009DD9"/>
      </a:accent1>
      <a:accent2>
        <a:srgbClr val="FF8300"/>
      </a:accent2>
      <a:accent3>
        <a:srgbClr val="B21DAC"/>
      </a:accent3>
      <a:accent4>
        <a:srgbClr val="D70036"/>
      </a:accent4>
      <a:accent5>
        <a:srgbClr val="707276"/>
      </a:accent5>
      <a:accent6>
        <a:srgbClr val="000000"/>
      </a:accent6>
      <a:hlink>
        <a:srgbClr val="B21DAC"/>
      </a:hlink>
      <a:folHlink>
        <a:srgbClr val="D7003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Yellow">
      <a:srgbClr val="FFCD00"/>
    </a:custClr>
    <a:custClr name="Dark Red">
      <a:srgbClr val="9B0C10"/>
    </a:custClr>
    <a:custClr name="Light Red">
      <a:srgbClr val="F69493"/>
    </a:custClr>
    <a:custClr name="Pale Red">
      <a:srgbClr val="FACAC7"/>
    </a:custClr>
    <a:custClr name="Dark Purple">
      <a:srgbClr val="80076B"/>
    </a:custClr>
    <a:custClr name="Light Purple">
      <a:srgbClr val="DE98D5"/>
    </a:custClr>
    <a:custClr name="Pale Purple">
      <a:srgbClr val="F0CCEB"/>
    </a:custClr>
    <a:custClr name="Dark Orange">
      <a:srgbClr val="F15722"/>
    </a:custClr>
    <a:custClr name="Light Orange">
      <a:srgbClr val="FCBC85"/>
    </a:custClr>
    <a:custClr name="Pale Orange">
      <a:srgbClr val="FEDBBD"/>
    </a:custClr>
    <a:custClr name="Dark Cyan">
      <a:srgbClr val="007FC7"/>
    </a:custClr>
    <a:custClr name="Light Cyan">
      <a:srgbClr val="6ECFF6"/>
    </a:custClr>
    <a:custClr name="Pale Cyan">
      <a:srgbClr val="B9E5FB"/>
    </a:custClr>
    <a:custClr name="Dark Green">
      <a:srgbClr val="218535"/>
    </a:custClr>
    <a:custClr name="Green">
      <a:srgbClr val="8DC63F"/>
    </a:custClr>
    <a:custClr name="Light Green">
      <a:srgbClr val="C4DF9B"/>
    </a:custClr>
    <a:custClr name="Pale Green">
      <a:srgbClr val="E0EED0"/>
    </a:custClr>
    <a:custClr name="Light Gray">
      <a:srgbClr val="B6B6B9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TopicTitle1 xmlns="2e8c896f-fd84-491a-bb16-fb60357350f9">Presentations</TopicTitle1>
    <Details xmlns="2e8c896f-fd84-491a-bb16-fb60357350f9" xsi:nil="true"/>
    <PublishingRollupImage xmlns="http://schemas.microsoft.com/sharepoint/v3">&lt;img alt="" border="0" src="https://intranet.nielsen.com/ourcompany/insidenielsen/mktg/MktgImages/PowerPoint%20Template%202003.jpg" style="BORDER: 0px solid; "&gt;</PublishingRollupImage>
    <Country xmlns="2e8c896f-fd84-491a-bb16-fb60357350f9">*Global</Country>
    <FreshnessDate xmlns="2e8c896f-fd84-491a-bb16-fb60357350f9">2013-01-03T05:00:00+00:00</FreshnessDate>
    <Region xmlns="2e8c896f-fd84-491a-bb16-fb60357350f9">*Global</Region>
    <PrimaryContact xmlns="2e8c896f-fd84-491a-bb16-fb60357350f9">
      <UserInfo>
        <DisplayName>Jantsch, Ellen</DisplayName>
        <AccountId>60253</AccountId>
        <AccountType/>
      </UserInfo>
    </PrimaryContact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38880B7CE533409105C259AF09F19A" ma:contentTypeVersion="11" ma:contentTypeDescription="Create a new document." ma:contentTypeScope="" ma:versionID="23b9b4c795d56acc93ef974973a09336">
  <xsd:schema xmlns:xsd="http://www.w3.org/2001/XMLSchema" xmlns:p="http://schemas.microsoft.com/office/2006/metadata/properties" xmlns:ns1="http://schemas.microsoft.com/sharepoint/v3" xmlns:ns2="2e8c896f-fd84-491a-bb16-fb60357350f9" targetNamespace="http://schemas.microsoft.com/office/2006/metadata/properties" ma:root="true" ma:fieldsID="f8a3c40ac1fa0aa12d3658a7e13f69d4" ns1:_="" ns2:_="">
    <xsd:import namespace="http://schemas.microsoft.com/sharepoint/v3"/>
    <xsd:import namespace="2e8c896f-fd84-491a-bb16-fb60357350f9"/>
    <xsd:element name="properties">
      <xsd:complexType>
        <xsd:sequence>
          <xsd:element name="documentManagement">
            <xsd:complexType>
              <xsd:all>
                <xsd:element ref="ns2:Details" minOccurs="0"/>
                <xsd:element ref="ns2:FreshnessDate"/>
                <xsd:element ref="ns2:PrimaryContact"/>
                <xsd:element ref="ns2:Region" minOccurs="0"/>
                <xsd:element ref="ns2:Country" minOccurs="0"/>
                <xsd:element ref="ns1:PublishingRollupImage" minOccurs="0"/>
                <xsd:element ref="ns2:TopicTitle1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RollupImage" ma:index="13" nillable="true" ma:displayName="Rollup Image" ma:internalName="PublishingRollupImag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2e8c896f-fd84-491a-bb16-fb60357350f9" elementFormDefault="qualified">
    <xsd:import namespace="http://schemas.microsoft.com/office/2006/documentManagement/types"/>
    <xsd:element name="Details" ma:index="2" nillable="true" ma:displayName="Details" ma:default="" ma:description="Description of the document if needed." ma:internalName="Details">
      <xsd:simpleType>
        <xsd:restriction base="dms:Note"/>
      </xsd:simpleType>
    </xsd:element>
    <xsd:element name="FreshnessDate" ma:index="3" ma:displayName="Freshness Date" ma:default="[today]" ma:description="Date originally created or the last date the document was reviewed and considered current." ma:format="DateOnly" ma:internalName="FreshnessDate">
      <xsd:simpleType>
        <xsd:restriction base="dms:DateTime"/>
      </xsd:simpleType>
    </xsd:element>
    <xsd:element name="PrimaryContact" ma:index="4" ma:displayName="Primary Contact" ma:description="Primary contact for this document.  This is not necessarily the author but the person to which users can contact with questions." ma:list="UserInfo" ma:internalName="PrimaryContact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gion" ma:index="5" nillable="true" ma:displayName="Region" ma:default="*Global" ma:description="Nielsen company region." ma:format="Dropdown" ma:internalName="Region">
      <xsd:simpleType>
        <xsd:restriction base="dms:Choice">
          <xsd:enumeration value="*Global"/>
          <xsd:enumeration value="APIMEA"/>
          <xsd:enumeration value="Europe"/>
          <xsd:enumeration value="GC"/>
          <xsd:enumeration value="Latam"/>
          <xsd:enumeration value="North America"/>
        </xsd:restriction>
      </xsd:simpleType>
    </xsd:element>
    <xsd:element name="Country" ma:index="12" nillable="true" ma:displayName="Country" ma:default="*Global" ma:format="Dropdown" ma:internalName="Country">
      <xsd:simpleType>
        <xsd:restriction base="dms:Choice">
          <xsd:enumeration value="*Global"/>
          <xsd:enumeration value="Albania"/>
          <xsd:enumeration value="Algeria"/>
          <xsd:enumeration value="Argentina"/>
          <xsd:enumeration value="Armenia"/>
          <xsd:enumeration value="Australia"/>
          <xsd:enumeration value="Austria"/>
          <xsd:enumeration value="Azerbaijan"/>
          <xsd:enumeration value="Bahrain"/>
          <xsd:enumeration value="Balkans"/>
          <xsd:enumeration value="Baltic States"/>
          <xsd:enumeration value="Bangladesh"/>
          <xsd:enumeration value="Belarus"/>
          <xsd:enumeration value="Belgium"/>
          <xsd:enumeration value="Bolivia"/>
          <xsd:enumeration value="Bosnia"/>
          <xsd:enumeration value="Brazil"/>
          <xsd:enumeration value="Bulgaria"/>
          <xsd:enumeration value="Cameroon"/>
          <xsd:enumeration value="Canada"/>
          <xsd:enumeration value="Chile"/>
          <xsd:enumeration value="China"/>
          <xsd:enumeration value="Colombia"/>
          <xsd:enumeration value="Costa Rica"/>
          <xsd:enumeration value="Croatia"/>
          <xsd:enumeration value="Cyprus"/>
          <xsd:enumeration value="Czech Republic"/>
          <xsd:enumeration value="Denmark"/>
          <xsd:enumeration value="Dominican Republic"/>
          <xsd:enumeration value="Ecuador"/>
          <xsd:enumeration value="Egypt"/>
          <xsd:enumeration value="El Salvador"/>
          <xsd:enumeration value="Estonia"/>
          <xsd:enumeration value="Ethiopia"/>
          <xsd:enumeration value="Finland"/>
          <xsd:enumeration value="France"/>
          <xsd:enumeration value="Georgia"/>
          <xsd:enumeration value="Germany"/>
          <xsd:enumeration value="Ghana"/>
          <xsd:enumeration value="Greece"/>
          <xsd:enumeration value="Guatemala"/>
          <xsd:enumeration value="Honduras"/>
          <xsd:enumeration value="Hong Kong"/>
          <xsd:enumeration value="Hungary"/>
          <xsd:enumeration value="India"/>
          <xsd:enumeration value="Indonesia"/>
          <xsd:enumeration value="Ireland"/>
          <xsd:enumeration value="Israel"/>
          <xsd:enumeration value="Italy"/>
          <xsd:enumeration value="Ivory Coast"/>
          <xsd:enumeration value="Japan"/>
          <xsd:enumeration value="Jordan"/>
          <xsd:enumeration value="Kazakhstan"/>
          <xsd:enumeration value="Kenya"/>
          <xsd:enumeration value="Kuwait"/>
          <xsd:enumeration value="Kyrgystan"/>
          <xsd:enumeration value="Latvia"/>
          <xsd:enumeration value="Lebanon"/>
          <xsd:enumeration value="Libya"/>
          <xsd:enumeration value="Lithuania"/>
          <xsd:enumeration value="Macedonia"/>
          <xsd:enumeration value="Malaysia"/>
          <xsd:enumeration value="Mexico"/>
          <xsd:enumeration value="Moldova"/>
          <xsd:enumeration value="Mongolia"/>
          <xsd:enumeration value="Montenegro"/>
          <xsd:enumeration value="Morocco"/>
          <xsd:enumeration value="Multiple Countries"/>
          <xsd:enumeration value="N/A"/>
          <xsd:enumeration value="Namibia"/>
          <xsd:enumeration value="Nepal"/>
          <xsd:enumeration value="Netherlands, The"/>
          <xsd:enumeration value="New Zealand"/>
          <xsd:enumeration value="Nicaragua"/>
          <xsd:enumeration value="Nigeria"/>
          <xsd:enumeration value="Norway"/>
          <xsd:enumeration value="Oman"/>
          <xsd:enumeration value="Pakistan"/>
          <xsd:enumeration value="Panama"/>
          <xsd:enumeration value="Paraguay"/>
          <xsd:enumeration value="Peru"/>
          <xsd:enumeration value="Philippines"/>
          <xsd:enumeration value="Poland"/>
          <xsd:enumeration value="Portugal"/>
          <xsd:enumeration value="Puerto Rico"/>
          <xsd:enumeration value="Qatar"/>
          <xsd:enumeration value="Romania"/>
          <xsd:enumeration value="Russia"/>
          <xsd:enumeration value="Saudi Arabia"/>
          <xsd:enumeration value="Serbia"/>
          <xsd:enumeration value="Singapore"/>
          <xsd:enumeration value="Slovakia"/>
          <xsd:enumeration value="Slovenia"/>
          <xsd:enumeration value="South Africa"/>
          <xsd:enumeration value="South Korea"/>
          <xsd:enumeration value="Spain"/>
          <xsd:enumeration value="Sri Lanka"/>
          <xsd:enumeration value="Sweden"/>
          <xsd:enumeration value="Switzerland"/>
          <xsd:enumeration value="Syria"/>
          <xsd:enumeration value="Taiwan"/>
          <xsd:enumeration value="Tajikistan"/>
          <xsd:enumeration value="Tanzania"/>
          <xsd:enumeration value="Thailand"/>
          <xsd:enumeration value="Tunisia"/>
          <xsd:enumeration value="Turkemenistan"/>
          <xsd:enumeration value="Turkey"/>
          <xsd:enumeration value="Uganda"/>
          <xsd:enumeration value="Ukraine"/>
          <xsd:enumeration value="United Arab Emirates"/>
          <xsd:enumeration value="United Kingdom"/>
          <xsd:enumeration value="United States"/>
          <xsd:enumeration value="Uruguay"/>
          <xsd:enumeration value="Uzbekistan"/>
          <xsd:enumeration value="Venezuela"/>
          <xsd:enumeration value="Vietnam"/>
          <xsd:enumeration value="Yemen"/>
        </xsd:restriction>
      </xsd:simpleType>
    </xsd:element>
    <xsd:element name="TopicTitle1" ma:index="14" nillable="true" ma:displayName="Topic" ma:format="RadioButtons" ma:internalName="TopicTitle1">
      <xsd:simpleType>
        <xsd:restriction base="dms:Choice">
          <xsd:enumeration value="Client-Related"/>
          <xsd:enumeration value="External Events"/>
          <xsd:enumeration value="HTML Email Instructions"/>
          <xsd:enumeration value="Internal Meeting Templates"/>
          <xsd:enumeration value="Policies/Guidelines"/>
          <xsd:enumeration value="Presentations"/>
          <xsd:enumeration value="Signatures/Stationery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9220E7CE-EC27-445B-AEB1-CE1B2E0D6E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78DD3C-4482-4353-B4D2-0AEBAB8193DB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2e8c896f-fd84-491a-bb16-fb60357350f9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52FD61CD-C599-4C39-8D19-B82FE12F14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e8c896f-fd84-491a-bb16-fb60357350f9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2007_2010_Multicolor_Template_Standard_12_19_12</Template>
  <TotalTime>5220</TotalTime>
  <Words>3103</Words>
  <Application>Microsoft Macintosh PowerPoint</Application>
  <PresentationFormat>Presentazione su schermo (4:3)</PresentationFormat>
  <Paragraphs>632</Paragraphs>
  <Slides>49</Slides>
  <Notes>32</Notes>
  <HiddenSlides>6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49</vt:i4>
      </vt:variant>
    </vt:vector>
  </HeadingPairs>
  <TitlesOfParts>
    <vt:vector size="50" baseType="lpstr">
      <vt:lpstr>2007_2010_Multicolor_Template_Standard_12_19_12</vt:lpstr>
      <vt:lpstr>Presentazione di PowerPoint</vt:lpstr>
      <vt:lpstr>La distribuzione door to door nella percezione del consumatore</vt:lpstr>
      <vt:lpstr>agenda</vt:lpstr>
      <vt:lpstr>Obiettivi di ricerca</vt:lpstr>
      <vt:lpstr>agenda</vt:lpstr>
      <vt:lpstr>Campione e metodologia</vt:lpstr>
      <vt:lpstr>agenda</vt:lpstr>
      <vt:lpstr>Struttura del campione: proporzionale alla popolazione italiana residente di età compresa tra i 25 e i 74 anni (fonte istat)</vt:lpstr>
      <vt:lpstr>agenda</vt:lpstr>
      <vt:lpstr>La quasi totalità del campione riceve adv door to door, in prevalenza cartaceo.</vt:lpstr>
      <vt:lpstr>agenda</vt:lpstr>
      <vt:lpstr>La cassetta postale, in prevalenza personale, è la modalità di ricezione primaria dell’adv cartaceo.</vt:lpstr>
      <vt:lpstr>Chi riceve ADV cartaceo?</vt:lpstr>
      <vt:lpstr>Non si riceve materiale pubblicitario door to door prevalentemente perchè si vive fuori mano, in un luogo isolato. Chi non riceve questa forma di comunicazione pubblicitaria è soddisfatto dello status quo.</vt:lpstr>
      <vt:lpstr>Interesse verso il Materiale pubblicitario cartaceo</vt:lpstr>
      <vt:lpstr>La comunicazione pubblicitaria/promozionale door to door è dominata dal settore alimentare e da quello dell’elettronica/arredamento.</vt:lpstr>
      <vt:lpstr>Tipologia di ADV cartaceo ricevuto - sovrapposizione</vt:lpstr>
      <vt:lpstr>La frequenza di ricezione di ADV cartaceo del settore non food è meno intensa rispetto a quella del settore alimentare.</vt:lpstr>
      <vt:lpstr>L’adv del settore food e dell’elettronica/arredamento generano interesse se vincolati ad un bisogno. Negli altri settori si è più propensi a non prestarvi particolare attenzione.</vt:lpstr>
      <vt:lpstr>Interesse verso ADV cartaceo – aggregazioni e profili dominanti</vt:lpstr>
      <vt:lpstr>L’adv cartaceo rimane in casa poco più di una settimana. Si rileva una maggiore permanenza tra le mura domestiche per l’adv del settore alimentare e dei negozi di elettronica e arredamento.</vt:lpstr>
      <vt:lpstr>L’adv cartaceo del settore alimentare influenza abbastanza spesso gli acquisti. Questa influenza è minore se consideriamo gli altri settori.</vt:lpstr>
      <vt:lpstr>Presentazione di PowerPoint</vt:lpstr>
      <vt:lpstr>Valutazione del materiale pubblicitario cartaceo in generale</vt:lpstr>
      <vt:lpstr>Presentazione di PowerPoint</vt:lpstr>
      <vt:lpstr>Presentazione di PowerPoint</vt:lpstr>
      <vt:lpstr>Presentazione di PowerPoint</vt:lpstr>
      <vt:lpstr>Presentazione di PowerPoint</vt:lpstr>
      <vt:lpstr>Eco-sostenibilità</vt:lpstr>
      <vt:lpstr>Presentazione di PowerPoint</vt:lpstr>
      <vt:lpstr>agenda</vt:lpstr>
      <vt:lpstr>Quasi il 60% del campione riceve adv in formato elettronico.</vt:lpstr>
      <vt:lpstr>Chi non riceve l’e-adv conferma la sua scelta anche per il futuro.</vt:lpstr>
      <vt:lpstr>L’e-adv viene ricevuto meno frequentemente di quello cartaceo (del settore alimentare e dell’elettronica di consumo).</vt:lpstr>
      <vt:lpstr>L’aspetto eco-sostenibile e l’ordine domestico garantito dall’assenza di accumuli di volantini in casa sono i punti di forza dell’adv elettronico. I punti di debolezza sono relativi all’invasività della comunicazione e a limiti tecnologici di parte del target.</vt:lpstr>
      <vt:lpstr>Ricevere un volantino elettronico che dia la possibilità di compilare la lista della spesa o la lista di altri prodotti interessa 1/3 del campione (chiaro spartiacque anagrafico).</vt:lpstr>
      <vt:lpstr>agenda</vt:lpstr>
      <vt:lpstr>Quasi la metà del campione gradisce l’adv cartaceo.</vt:lpstr>
      <vt:lpstr>L’adv cartaceo risulta ad oggi vincente su quello digitale per tutte le variabili considerate.</vt:lpstr>
      <vt:lpstr>Presentazione di PowerPoint</vt:lpstr>
      <vt:lpstr>agenda</vt:lpstr>
      <vt:lpstr>Completezza di informazione: i due mezzi di comunicazione che garantiscono la maggiore completezza di informazione sono la TV e il materiale promozionale distribuito porta a porta. Seguono, distaccati, Internet e la stampa.</vt:lpstr>
      <vt:lpstr>Presentazione di PowerPoint</vt:lpstr>
      <vt:lpstr>Più della metà degli intervistati ritiene utile continuare a ricevere materiale pubblicitario porta a porta.</vt:lpstr>
      <vt:lpstr>Settori che non comunicano attraverso adv door to door: gli intervistati gradirebbero essere informati attraverso materiale door to door su pubblica amministrazione, attività no profit e viaggi e turismo.</vt:lpstr>
      <vt:lpstr>agenda</vt:lpstr>
      <vt:lpstr>Circa il 40% del campione acquista online: principalmente elettronica, viaggi e abbigliamento. </vt:lpstr>
      <vt:lpstr>La quasi totalità degli acquirenti online acquista tramite PC; da non trascurare tuttavia gli acquisti fatti attraverso mobile.</vt:lpstr>
      <vt:lpstr>Presentazione di PowerPoint</vt:lpstr>
    </vt:vector>
  </TitlesOfParts>
  <Company>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2007-2010</dc:title>
  <dc:creator>Ellen Jantsch</dc:creator>
  <cp:lastModifiedBy>Utente di Microsoft Office</cp:lastModifiedBy>
  <cp:revision>512</cp:revision>
  <dcterms:created xsi:type="dcterms:W3CDTF">2012-12-22T21:35:06Z</dcterms:created>
  <dcterms:modified xsi:type="dcterms:W3CDTF">2013-06-25T11:41:46Z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0x0101000538880B7CE533409105C259AF09F19A</vt:lpwstr>
  </property>
</Properties>
</file>