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50.xml" ContentType="application/vnd.openxmlformats-officedocument.presentationml.slide+xml"/>
  <Override PartName="/ppt/slides/slide2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Default Extension="emf" ContentType="image/x-emf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792" r:id="rId1"/>
  </p:sldMasterIdLst>
  <p:notesMasterIdLst>
    <p:notesMasterId r:id="rId52"/>
  </p:notesMasterIdLst>
  <p:sldIdLst>
    <p:sldId id="256" r:id="rId2"/>
    <p:sldId id="270" r:id="rId3"/>
    <p:sldId id="276" r:id="rId4"/>
    <p:sldId id="275" r:id="rId5"/>
    <p:sldId id="274" r:id="rId6"/>
    <p:sldId id="273" r:id="rId7"/>
    <p:sldId id="272" r:id="rId8"/>
    <p:sldId id="271" r:id="rId9"/>
    <p:sldId id="277" r:id="rId10"/>
    <p:sldId id="278" r:id="rId11"/>
    <p:sldId id="280" r:id="rId12"/>
    <p:sldId id="257" r:id="rId13"/>
    <p:sldId id="258" r:id="rId14"/>
    <p:sldId id="260" r:id="rId15"/>
    <p:sldId id="261" r:id="rId16"/>
    <p:sldId id="262" r:id="rId17"/>
    <p:sldId id="281" r:id="rId18"/>
    <p:sldId id="282" r:id="rId19"/>
    <p:sldId id="283" r:id="rId20"/>
    <p:sldId id="263" r:id="rId21"/>
    <p:sldId id="284" r:id="rId22"/>
    <p:sldId id="286" r:id="rId23"/>
    <p:sldId id="285" r:id="rId24"/>
    <p:sldId id="266" r:id="rId25"/>
    <p:sldId id="264" r:id="rId26"/>
    <p:sldId id="287" r:id="rId27"/>
    <p:sldId id="267" r:id="rId28"/>
    <p:sldId id="288" r:id="rId29"/>
    <p:sldId id="268" r:id="rId30"/>
    <p:sldId id="269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2" r:id="rId44"/>
    <p:sldId id="301" r:id="rId45"/>
    <p:sldId id="303" r:id="rId46"/>
    <p:sldId id="304" r:id="rId47"/>
    <p:sldId id="305" r:id="rId48"/>
    <p:sldId id="306" r:id="rId49"/>
    <p:sldId id="307" r:id="rId50"/>
    <p:sldId id="308" r:id="rId51"/>
  </p:sldIdLst>
  <p:sldSz cx="10333038" cy="7380288"/>
  <p:notesSz cx="6858000" cy="9144000"/>
  <p:defaultTextStyle>
    <a:defPPr>
      <a:defRPr lang="it-IT"/>
    </a:defPPr>
    <a:lvl1pPr marL="0" algn="l" defTabSz="101207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039" algn="l" defTabSz="101207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077" algn="l" defTabSz="101207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116" algn="l" defTabSz="101207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4154" algn="l" defTabSz="101207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0193" algn="l" defTabSz="101207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6232" algn="l" defTabSz="101207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2270" algn="l" defTabSz="101207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8309" algn="l" defTabSz="101207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66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6248" autoAdjust="0"/>
    <p:restoredTop sz="94660" autoAdjust="0"/>
  </p:normalViewPr>
  <p:slideViewPr>
    <p:cSldViewPr>
      <p:cViewPr varScale="1">
        <p:scale>
          <a:sx n="143" d="100"/>
          <a:sy n="143" d="100"/>
        </p:scale>
        <p:origin x="0" y="0"/>
      </p:cViewPr>
      <p:guideLst>
        <p:guide orient="horz" pos="2325"/>
        <p:guide pos="3255"/>
      </p:guideLst>
    </p:cSldViewPr>
  </p:slideViewPr>
  <p:outlineViewPr>
    <p:cViewPr>
      <p:scale>
        <a:sx n="33" d="100"/>
        <a:sy n="33" d="100"/>
      </p:scale>
      <p:origin x="240" y="8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38"/>
    </p:cViewPr>
  </p:sorterViewPr>
  <p:notesViewPr>
    <p:cSldViewPr>
      <p:cViewPr varScale="1">
        <p:scale>
          <a:sx n="67" d="100"/>
          <a:sy n="67" d="100"/>
        </p:scale>
        <p:origin x="-288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tableStyles" Target="tableStyles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viewProps" Target="viewProp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theme" Target="theme/theme1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printerSettings" Target="printerSettings/printerSettings1.bin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58E52-7EAD-4180-9769-BA27D78D8388}" type="datetimeFigureOut">
              <a:rPr lang="it-IT" smtClean="0"/>
              <a:pPr/>
              <a:t>22-03-2011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7C43C-1EC8-41C4-80A1-85913C5FAF9F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1207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06039" algn="l" defTabSz="101207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12077" algn="l" defTabSz="101207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18116" algn="l" defTabSz="101207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24154" algn="l" defTabSz="101207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30193" algn="l" defTabSz="101207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36232" algn="l" defTabSz="101207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542270" algn="l" defTabSz="101207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048309" algn="l" defTabSz="101207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28700" y="685800"/>
            <a:ext cx="48006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C43C-1EC8-41C4-80A1-85913C5FAF9F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28700" y="685800"/>
            <a:ext cx="48006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C43C-1EC8-41C4-80A1-85913C5FAF9F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28700" y="685800"/>
            <a:ext cx="48006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C43C-1EC8-41C4-80A1-85913C5FAF9F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28700" y="685800"/>
            <a:ext cx="48006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C43C-1EC8-41C4-80A1-85913C5FAF9F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28700" y="685800"/>
            <a:ext cx="48006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C43C-1EC8-41C4-80A1-85913C5FAF9F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44435" y="354254"/>
            <a:ext cx="9641519" cy="666875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08" tIns="50604" rIns="101208" bIns="5060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73028" y="467227"/>
            <a:ext cx="9386983" cy="3345731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08" tIns="50604" rIns="101208" bIns="5060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816311" y="1958828"/>
            <a:ext cx="8783082" cy="1968077"/>
          </a:xfrm>
        </p:spPr>
        <p:txBody>
          <a:bodyPr lIns="50604" rIns="50604" bIns="50604"/>
          <a:lstStyle>
            <a:lvl1pPr algn="r">
              <a:defRPr sz="49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816311" y="3965675"/>
            <a:ext cx="8783082" cy="984038"/>
          </a:xfrm>
        </p:spPr>
        <p:txBody>
          <a:bodyPr lIns="202415" tIns="0"/>
          <a:lstStyle>
            <a:lvl1pPr marL="40483" indent="0" algn="r">
              <a:spcBef>
                <a:spcPts val="0"/>
              </a:spcBef>
              <a:buNone/>
              <a:defRPr sz="2200">
                <a:solidFill>
                  <a:schemeClr val="bg2">
                    <a:shade val="25000"/>
                  </a:schemeClr>
                </a:solidFill>
              </a:defRPr>
            </a:lvl1pPr>
            <a:lvl2pPr marL="506039" indent="0" algn="ctr">
              <a:buNone/>
            </a:lvl2pPr>
            <a:lvl3pPr marL="1012077" indent="0" algn="ctr">
              <a:buNone/>
            </a:lvl3pPr>
            <a:lvl4pPr marL="1518116" indent="0" algn="ctr">
              <a:buNone/>
            </a:lvl4pPr>
            <a:lvl5pPr marL="2024154" indent="0" algn="ctr">
              <a:buNone/>
            </a:lvl5pPr>
            <a:lvl6pPr marL="2530193" indent="0" algn="ctr">
              <a:buNone/>
            </a:lvl6pPr>
            <a:lvl7pPr marL="3036232" indent="0" algn="ctr">
              <a:buNone/>
            </a:lvl7pPr>
            <a:lvl8pPr marL="3542270" indent="0" algn="ctr">
              <a:buNone/>
            </a:lvl8pPr>
            <a:lvl9pPr marL="4048309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55F7-0901-4B08-AE9A-77839466DF66}" type="datetimeFigureOut">
              <a:rPr lang="it-IT" smtClean="0"/>
              <a:pPr/>
              <a:t>22-03-2011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8318" y="5363010"/>
            <a:ext cx="9248069" cy="1131644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68318" y="570743"/>
            <a:ext cx="9248069" cy="450689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55F7-0901-4B08-AE9A-77839466DF66}" type="datetimeFigureOut">
              <a:rPr lang="it-IT" smtClean="0"/>
              <a:pPr/>
              <a:t>22-03-2011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491453" y="574027"/>
            <a:ext cx="2238825" cy="565822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2761" y="574026"/>
            <a:ext cx="6716475" cy="5658221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55F7-0901-4B08-AE9A-77839466DF66}" type="datetimeFigureOut">
              <a:rPr lang="it-IT" smtClean="0"/>
              <a:pPr/>
              <a:t>22-03-2011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8318" y="5363010"/>
            <a:ext cx="9248069" cy="1131644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8318" y="570743"/>
            <a:ext cx="9248069" cy="4506896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55F7-0901-4B08-AE9A-77839466DF66}" type="datetimeFigureOut">
              <a:rPr lang="it-IT" smtClean="0"/>
              <a:pPr/>
              <a:t>22-03-2011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44435" y="354254"/>
            <a:ext cx="9641519" cy="666875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08" tIns="50604" rIns="101208" bIns="5060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473028" y="467227"/>
            <a:ext cx="9386983" cy="4671954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08" tIns="50604" rIns="101208" bIns="5060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45" y="5303967"/>
            <a:ext cx="9248069" cy="728189"/>
          </a:xfrm>
        </p:spPr>
        <p:txBody>
          <a:bodyPr lIns="101208" bIns="0" anchor="b"/>
          <a:lstStyle>
            <a:lvl1pPr algn="l">
              <a:buNone/>
              <a:defRPr sz="40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29245" y="6052832"/>
            <a:ext cx="9248069" cy="452657"/>
          </a:xfrm>
        </p:spPr>
        <p:txBody>
          <a:bodyPr lIns="131570" tIns="0" anchor="t"/>
          <a:lstStyle>
            <a:lvl1pPr marL="0" marR="40483" indent="0" algn="l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55F7-0901-4B08-AE9A-77839466DF66}" type="datetimeFigureOut">
              <a:rPr lang="it-IT" smtClean="0"/>
              <a:pPr/>
              <a:t>22-03-2011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81236" y="570743"/>
            <a:ext cx="4443206" cy="472338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73722" y="570743"/>
            <a:ext cx="4443206" cy="472338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55F7-0901-4B08-AE9A-77839466DF66}" type="datetimeFigureOut">
              <a:rPr lang="it-IT" smtClean="0"/>
              <a:pPr/>
              <a:t>22-03-2011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8318" y="5363010"/>
            <a:ext cx="9248069" cy="1131644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6185" y="623567"/>
            <a:ext cx="4443206" cy="852491"/>
          </a:xfrm>
        </p:spPr>
        <p:txBody>
          <a:bodyPr lIns="161932" anchor="ctr"/>
          <a:lstStyle>
            <a:lvl1pPr marL="0" indent="0" algn="l">
              <a:buNone/>
              <a:defRPr sz="2600" b="1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5257113" y="623567"/>
            <a:ext cx="4443206" cy="852491"/>
          </a:xfrm>
        </p:spPr>
        <p:txBody>
          <a:bodyPr lIns="151811" anchor="ctr"/>
          <a:lstStyle>
            <a:lvl1pPr marL="0" indent="0" algn="l">
              <a:buNone/>
              <a:defRPr sz="2600" b="1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86185" y="1558061"/>
            <a:ext cx="4443206" cy="3755747"/>
          </a:xfrm>
        </p:spPr>
        <p:txBody>
          <a:bodyPr anchor="t"/>
          <a:lstStyle>
            <a:lvl1pPr algn="l">
              <a:defRPr sz="2600"/>
            </a:lvl1pPr>
            <a:lvl2pPr algn="l">
              <a:defRPr sz="2200"/>
            </a:lvl2pPr>
            <a:lvl3pPr algn="l">
              <a:defRPr sz="2000"/>
            </a:lvl3pPr>
            <a:lvl4pPr algn="l">
              <a:defRPr sz="1700"/>
            </a:lvl4pPr>
            <a:lvl5pPr algn="l">
              <a:defRPr sz="17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257113" y="1558061"/>
            <a:ext cx="4443206" cy="3755747"/>
          </a:xfrm>
        </p:spPr>
        <p:txBody>
          <a:bodyPr anchor="t"/>
          <a:lstStyle>
            <a:lvl1pPr algn="l">
              <a:defRPr sz="2600"/>
            </a:lvl1pPr>
            <a:lvl2pPr algn="l">
              <a:defRPr sz="2200"/>
            </a:lvl2pPr>
            <a:lvl3pPr algn="l">
              <a:defRPr sz="2000"/>
            </a:lvl3pPr>
            <a:lvl4pPr algn="l">
              <a:defRPr sz="1700"/>
            </a:lvl4pPr>
            <a:lvl5pPr algn="l">
              <a:defRPr sz="17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55F7-0901-4B08-AE9A-77839466DF66}" type="datetimeFigureOut">
              <a:rPr lang="it-IT" smtClean="0"/>
              <a:pPr/>
              <a:t>22-03-2011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55F7-0901-4B08-AE9A-77839466DF66}" type="datetimeFigureOut">
              <a:rPr lang="it-IT" smtClean="0"/>
              <a:pPr/>
              <a:t>22-03-2011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44435" y="354254"/>
            <a:ext cx="9641519" cy="666875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08" tIns="50604" rIns="101208" bIns="5060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55F7-0901-4B08-AE9A-77839466DF66}" type="datetimeFigureOut">
              <a:rPr lang="it-IT" smtClean="0"/>
              <a:pPr/>
              <a:t>22-03-2011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59019" y="574022"/>
            <a:ext cx="3358237" cy="984038"/>
          </a:xfrm>
        </p:spPr>
        <p:txBody>
          <a:bodyPr anchor="b"/>
          <a:lstStyle>
            <a:lvl1pPr algn="l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259091" y="1558063"/>
            <a:ext cx="3358237" cy="4526439"/>
          </a:xfrm>
        </p:spPr>
        <p:txBody>
          <a:bodyPr lIns="101208"/>
          <a:lstStyle>
            <a:lvl1pPr marL="20241" marR="20241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400">
                <a:solidFill>
                  <a:schemeClr val="tx1"/>
                </a:solidFill>
              </a:defRPr>
            </a:lvl2pPr>
            <a:lvl3pPr>
              <a:buNone/>
              <a:defRPr sz="1100">
                <a:solidFill>
                  <a:schemeClr val="tx1"/>
                </a:solidFill>
              </a:defRPr>
            </a:lvl3pPr>
            <a:lvl4pPr>
              <a:buNone/>
              <a:defRPr sz="1000">
                <a:solidFill>
                  <a:schemeClr val="tx1"/>
                </a:solidFill>
              </a:defRPr>
            </a:lvl4pPr>
            <a:lvl5pPr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860377" y="1000982"/>
            <a:ext cx="5227721" cy="5084200"/>
          </a:xfrm>
        </p:spPr>
        <p:txBody>
          <a:bodyPr/>
          <a:lstStyle>
            <a:lvl1pPr>
              <a:defRPr sz="3100">
                <a:solidFill>
                  <a:schemeClr val="tx1"/>
                </a:solidFill>
              </a:defRPr>
            </a:lvl1pPr>
            <a:lvl2pPr>
              <a:defRPr sz="2900">
                <a:solidFill>
                  <a:schemeClr val="tx1"/>
                </a:solidFill>
              </a:defRPr>
            </a:lvl2pPr>
            <a:lvl3pPr>
              <a:defRPr sz="26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55F7-0901-4B08-AE9A-77839466DF66}" type="datetimeFigureOut">
              <a:rPr lang="it-IT" smtClean="0"/>
              <a:pPr/>
              <a:t>22-03-2011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44435" y="354254"/>
            <a:ext cx="9641519" cy="666875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08" tIns="50604" rIns="101208" bIns="5060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rrotonda singolo angolo rettangolo 10"/>
          <p:cNvSpPr/>
          <p:nvPr/>
        </p:nvSpPr>
        <p:spPr>
          <a:xfrm>
            <a:off x="7233128" y="467227"/>
            <a:ext cx="2626884" cy="4674182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08" tIns="50604" rIns="101208" bIns="5060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6652" y="5393762"/>
            <a:ext cx="9299734" cy="1131644"/>
          </a:xfrm>
        </p:spPr>
        <p:txBody>
          <a:bodyPr anchor="t"/>
          <a:lstStyle>
            <a:lvl1pPr algn="l">
              <a:buNone/>
              <a:defRPr sz="40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7303090" y="574022"/>
            <a:ext cx="2531594" cy="4532216"/>
          </a:xfrm>
        </p:spPr>
        <p:txBody>
          <a:bodyPr lIns="101208"/>
          <a:lstStyle>
            <a:lvl1pPr marL="50604" indent="0" algn="l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>
              <a:defRPr sz="1400">
                <a:solidFill>
                  <a:srgbClr val="FFFFFF"/>
                </a:solidFill>
              </a:defRPr>
            </a:lvl2pPr>
            <a:lvl3pPr>
              <a:defRPr sz="1100">
                <a:solidFill>
                  <a:srgbClr val="FFFFFF"/>
                </a:solidFill>
              </a:defRPr>
            </a:lvl3pPr>
            <a:lvl4pPr>
              <a:defRPr sz="1000">
                <a:solidFill>
                  <a:srgbClr val="FFFFFF"/>
                </a:solidFill>
              </a:defRPr>
            </a:lvl4pPr>
            <a:lvl5pPr>
              <a:defRPr sz="10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55F7-0901-4B08-AE9A-77839466DF66}" type="datetimeFigureOut">
              <a:rPr lang="it-IT" smtClean="0"/>
              <a:pPr/>
              <a:t>22-03-2011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76288" y="468955"/>
            <a:ext cx="6695808" cy="4674182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44435" y="354254"/>
            <a:ext cx="9641519" cy="666875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08" tIns="50604" rIns="101208" bIns="5060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73028" y="467227"/>
            <a:ext cx="9386983" cy="590423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08" tIns="50604" rIns="101208" bIns="5060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68318" y="5365280"/>
            <a:ext cx="9248069" cy="1131644"/>
          </a:xfrm>
          <a:prstGeom prst="rect">
            <a:avLst/>
          </a:prstGeom>
        </p:spPr>
        <p:txBody>
          <a:bodyPr vert="horz" lIns="101208" tIns="50604" rIns="101208" bIns="50604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68318" y="570743"/>
            <a:ext cx="9248069" cy="4506896"/>
          </a:xfrm>
          <a:prstGeom prst="rect">
            <a:avLst/>
          </a:prstGeom>
        </p:spPr>
        <p:txBody>
          <a:bodyPr vert="horz" lIns="202415" tIns="101208" rIns="101208" bIns="50604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4267382" y="6577341"/>
            <a:ext cx="2583260" cy="392932"/>
          </a:xfrm>
          <a:prstGeom prst="rect">
            <a:avLst/>
          </a:prstGeom>
        </p:spPr>
        <p:txBody>
          <a:bodyPr vert="horz" lIns="101208" tIns="50604" rIns="101208" bIns="50604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792B55F7-0901-4B08-AE9A-77839466DF66}" type="datetimeFigureOut">
              <a:rPr lang="it-IT" smtClean="0"/>
              <a:pPr/>
              <a:t>22-03-2011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850641" y="6577341"/>
            <a:ext cx="2583260" cy="392932"/>
          </a:xfrm>
          <a:prstGeom prst="rect">
            <a:avLst/>
          </a:prstGeom>
        </p:spPr>
        <p:txBody>
          <a:bodyPr vert="horz" lIns="101208" tIns="50604" rIns="101208" bIns="50604" anchor="b"/>
          <a:lstStyle>
            <a:lvl1pPr algn="l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9433901" y="6577341"/>
            <a:ext cx="516652" cy="392932"/>
          </a:xfrm>
          <a:prstGeom prst="rect">
            <a:avLst/>
          </a:prstGeom>
        </p:spPr>
        <p:txBody>
          <a:bodyPr vert="horz" lIns="101208" tIns="50604" rIns="101208" bIns="50604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52E0C99E-2F9B-4B9C-87CF-B8D4164D1240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3502" indent="-293502" algn="l" rtl="0" eaLnBrk="1" latinLnBrk="0" hangingPunct="1">
        <a:spcBef>
          <a:spcPts val="277"/>
        </a:spcBef>
        <a:buClr>
          <a:schemeClr val="accent1"/>
        </a:buClr>
        <a:buSzPct val="80000"/>
        <a:buFont typeface="Wingdings 2"/>
        <a:buChar char=""/>
        <a:defRPr kumimoji="0" sz="31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07247" indent="-222657" algn="l" rtl="0" eaLnBrk="1" latinLnBrk="0" hangingPunct="1">
        <a:spcBef>
          <a:spcPts val="277"/>
        </a:spcBef>
        <a:buClr>
          <a:schemeClr val="accent1"/>
        </a:buClr>
        <a:buSzPct val="100000"/>
        <a:buFont typeface="Verdana"/>
        <a:buChar char="◦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70386" indent="-202415" algn="l" rtl="0" eaLnBrk="1" latinLnBrk="0" hangingPunct="1">
        <a:spcBef>
          <a:spcPts val="277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3527" indent="-202415" algn="l" rtl="0" eaLnBrk="1" latinLnBrk="0" hangingPunct="1">
        <a:spcBef>
          <a:spcPts val="254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416909" indent="-202415" algn="l" rtl="0" eaLnBrk="1" latinLnBrk="0" hangingPunct="1">
        <a:spcBef>
          <a:spcPts val="277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9686" indent="-202415" algn="l" rtl="0" eaLnBrk="1" latinLnBrk="0" hangingPunct="1">
        <a:spcBef>
          <a:spcPts val="27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82464" indent="-202415" algn="l" rtl="0" eaLnBrk="1" latinLnBrk="0" hangingPunct="1">
        <a:spcBef>
          <a:spcPts val="28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5363" indent="-202415" algn="l" rtl="0" eaLnBrk="1" latinLnBrk="0" hangingPunct="1">
        <a:spcBef>
          <a:spcPts val="284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78382" indent="-202415" algn="l" rtl="0" eaLnBrk="1" latinLnBrk="0" hangingPunct="1">
        <a:spcBef>
          <a:spcPts val="28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6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2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8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241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01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36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422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483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96546764" y="94665691"/>
            <a:ext cx="10370906" cy="5344585"/>
            <a:chOff x="105529856" y="108189921"/>
            <a:chExt cx="9176059" cy="4966386"/>
          </a:xfrm>
        </p:grpSpPr>
        <p:sp>
          <p:nvSpPr>
            <p:cNvPr id="1027" name="WordArt 3"/>
            <p:cNvSpPr>
              <a:spLocks noChangeArrowheads="1" noChangeShapeType="1" noTextEdit="1"/>
            </p:cNvSpPr>
            <p:nvPr/>
          </p:nvSpPr>
          <p:spPr bwMode="auto">
            <a:xfrm>
              <a:off x="105529856" y="112974255"/>
              <a:ext cx="2034844" cy="18188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000" kern="10" dirty="0" smtClean="0"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entury Gothic"/>
                </a:rPr>
                <a:t>ANAD Copyright 1998</a:t>
              </a:r>
              <a:endParaRPr lang="it-IT" sz="4000" kern="10" dirty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02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12671071" y="112974421"/>
              <a:ext cx="2034844" cy="18188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000" kern="10" dirty="0" err="1" smtClean="0"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entury Gothic"/>
                </a:rPr>
                <a:t>by</a:t>
              </a:r>
              <a:r>
                <a:rPr lang="it-IT" sz="4000" kern="10" dirty="0" smtClean="0"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it-IT" sz="4000" kern="10" dirty="0" err="1" smtClean="0"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entury Gothic"/>
                </a:rPr>
                <a:t>ACNielsen</a:t>
              </a:r>
              <a:r>
                <a:rPr lang="it-IT" sz="4000" kern="10" dirty="0" smtClean="0"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entury Gothic"/>
                </a:rPr>
                <a:t> </a:t>
              </a:r>
              <a:r>
                <a:rPr lang="it-IT" sz="4000" kern="10" dirty="0" err="1" smtClean="0"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entury Gothic"/>
                </a:rPr>
                <a:t>C.R.A</a:t>
              </a:r>
              <a:r>
                <a:rPr lang="it-IT" sz="4000" kern="10" dirty="0" smtClean="0"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entury Gothic"/>
                </a:rPr>
                <a:t>.</a:t>
              </a:r>
              <a:endParaRPr lang="it-IT" sz="4000" kern="10" dirty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107928150" y="108189921"/>
              <a:ext cx="6552000" cy="3672000"/>
            </a:xfrm>
            <a:prstGeom prst="rect">
              <a:avLst/>
            </a:prstGeom>
            <a:noFill/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 rot="16200000" flipH="1">
              <a:off x="105876150" y="110039775"/>
              <a:ext cx="3888000" cy="216000"/>
            </a:xfrm>
            <a:prstGeom prst="parallelogram">
              <a:avLst>
                <a:gd name="adj" fmla="val 102417"/>
              </a:avLst>
            </a:prstGeom>
            <a:noFill/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05552150" y="108563775"/>
              <a:ext cx="1800000" cy="288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000" kern="10" dirty="0" smtClean="0"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entury Gothic"/>
                </a:rPr>
                <a:t>fino a 34 anni</a:t>
              </a:r>
              <a:endParaRPr lang="it-IT" sz="4000" kern="10" dirty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033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05552150" y="109463775"/>
              <a:ext cx="1800000" cy="288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000" kern="10" dirty="0" smtClean="0"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entury Gothic"/>
                </a:rPr>
                <a:t>da 35 a 44 anni</a:t>
              </a:r>
              <a:endParaRPr lang="it-IT" sz="4000" kern="10" dirty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03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05552150" y="110363775"/>
              <a:ext cx="1800000" cy="288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000" kern="10" dirty="0" smtClean="0"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entury Gothic"/>
                </a:rPr>
                <a:t>da 45 a 54 </a:t>
              </a:r>
              <a:r>
                <a:rPr lang="it-IT" sz="4000" kern="10" dirty="0" err="1" smtClean="0"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entury Gothic"/>
                </a:rPr>
                <a:t>snni</a:t>
              </a:r>
              <a:endParaRPr lang="it-IT" sz="4000" kern="10" dirty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03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05552150" y="111263775"/>
              <a:ext cx="1800000" cy="288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000" kern="10" dirty="0" smtClean="0"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entury Gothic"/>
                </a:rPr>
                <a:t>da 55 a 64 anni</a:t>
              </a:r>
              <a:endParaRPr lang="it-IT" sz="4000" kern="10" dirty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107712150" y="108347775"/>
              <a:ext cx="5040000" cy="504000"/>
            </a:xfrm>
            <a:prstGeom prst="cube">
              <a:avLst>
                <a:gd name="adj" fmla="val 25000"/>
              </a:avLst>
            </a:prstGeom>
            <a:solidFill>
              <a:srgbClr val="99FFCC"/>
            </a:solidFill>
            <a:ln w="25400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7" name="AutoShape 13"/>
            <p:cNvSpPr>
              <a:spLocks noChangeArrowheads="1"/>
            </p:cNvSpPr>
            <p:nvPr/>
          </p:nvSpPr>
          <p:spPr bwMode="auto">
            <a:xfrm>
              <a:off x="107712150" y="109283775"/>
              <a:ext cx="5184000" cy="504000"/>
            </a:xfrm>
            <a:prstGeom prst="cube">
              <a:avLst>
                <a:gd name="adj" fmla="val 25000"/>
              </a:avLst>
            </a:prstGeom>
            <a:solidFill>
              <a:srgbClr val="99FFCC"/>
            </a:solidFill>
            <a:ln w="25400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8" name="AutoShape 14"/>
            <p:cNvSpPr>
              <a:spLocks noChangeArrowheads="1"/>
            </p:cNvSpPr>
            <p:nvPr/>
          </p:nvSpPr>
          <p:spPr bwMode="auto">
            <a:xfrm>
              <a:off x="107712150" y="110183775"/>
              <a:ext cx="4464000" cy="504000"/>
            </a:xfrm>
            <a:prstGeom prst="cube">
              <a:avLst>
                <a:gd name="adj" fmla="val 25000"/>
              </a:avLst>
            </a:prstGeom>
            <a:solidFill>
              <a:srgbClr val="99FFCC"/>
            </a:solidFill>
            <a:ln w="25400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107712150" y="111083775"/>
              <a:ext cx="3096000" cy="504000"/>
            </a:xfrm>
            <a:prstGeom prst="cube">
              <a:avLst>
                <a:gd name="adj" fmla="val 25000"/>
              </a:avLst>
            </a:prstGeom>
            <a:solidFill>
              <a:srgbClr val="99FFCC"/>
            </a:solidFill>
            <a:ln w="25400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40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12898643" y="108563775"/>
              <a:ext cx="1440000" cy="288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000" kern="10" dirty="0" smtClean="0"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entury Gothic"/>
                </a:rPr>
                <a:t>4,188653</a:t>
              </a:r>
              <a:endParaRPr lang="it-IT" sz="4000" kern="10" dirty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>
              <a:off x="107717424" y="111862896"/>
              <a:ext cx="6795369" cy="216000"/>
            </a:xfrm>
            <a:prstGeom prst="parallelogram">
              <a:avLst>
                <a:gd name="adj" fmla="val 95254"/>
              </a:avLst>
            </a:prstGeom>
            <a:noFill/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42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05552150" y="112617412"/>
              <a:ext cx="2880000" cy="2170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000" kern="10" dirty="0" smtClean="0"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entury Gothic"/>
                </a:rPr>
                <a:t>Base: Totale famiglie (2.000)</a:t>
              </a:r>
              <a:endParaRPr lang="it-IT" sz="4000" kern="10" dirty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043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110376150" y="112523775"/>
              <a:ext cx="1440000" cy="216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000" kern="10" dirty="0" smtClean="0"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entury Gothic"/>
                </a:rPr>
                <a:t>(milioni)</a:t>
              </a:r>
              <a:endParaRPr lang="it-IT" sz="4000" kern="10" dirty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044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13019630" y="109463775"/>
              <a:ext cx="1440000" cy="288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000" kern="10" dirty="0" smtClean="0"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entury Gothic"/>
                </a:rPr>
                <a:t>4,246281</a:t>
              </a:r>
              <a:endParaRPr lang="it-IT" sz="4000" kern="10" dirty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045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12366261" y="110363775"/>
              <a:ext cx="1440000" cy="288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000" kern="10" dirty="0" smtClean="0"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entury Gothic"/>
                </a:rPr>
                <a:t>3,671214</a:t>
              </a:r>
              <a:endParaRPr lang="it-IT" sz="4000" kern="10" dirty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046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110953340" y="111263775"/>
              <a:ext cx="1440000" cy="288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000" kern="10" dirty="0" smtClean="0"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entury Gothic"/>
                </a:rPr>
                <a:t>2,357423</a:t>
              </a:r>
              <a:endParaRPr lang="it-IT" sz="4000" kern="10" dirty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047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07712150" y="112163775"/>
              <a:ext cx="180000" cy="216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000" kern="10" dirty="0" smtClean="0"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entury Gothic"/>
                </a:rPr>
                <a:t>0</a:t>
              </a:r>
              <a:endParaRPr lang="it-IT" sz="4000" kern="10" dirty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048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108972150" y="112163775"/>
              <a:ext cx="180000" cy="216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000" kern="10" dirty="0" smtClean="0"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entury Gothic"/>
                </a:rPr>
                <a:t>1</a:t>
              </a:r>
              <a:endParaRPr lang="it-IT" sz="4000" kern="10" dirty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049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10232150" y="112163775"/>
              <a:ext cx="180000" cy="216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000" kern="10" dirty="0" smtClean="0"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entury Gothic"/>
                </a:rPr>
                <a:t>2</a:t>
              </a:r>
              <a:endParaRPr lang="it-IT" sz="4000" kern="10" dirty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050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11492150" y="112163775"/>
              <a:ext cx="180000" cy="216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000" kern="10" dirty="0" smtClean="0"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entury Gothic"/>
                </a:rPr>
                <a:t>3</a:t>
              </a:r>
              <a:endParaRPr lang="it-IT" sz="4000" kern="10" dirty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051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112752150" y="112163775"/>
              <a:ext cx="180000" cy="216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000" kern="10" dirty="0" smtClean="0"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entury Gothic"/>
                </a:rPr>
                <a:t>4</a:t>
              </a:r>
              <a:endParaRPr lang="it-IT" sz="4000" kern="10" dirty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endParaRPr>
            </a:p>
          </p:txBody>
        </p:sp>
        <p:sp>
          <p:nvSpPr>
            <p:cNvPr id="1052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114012150" y="112163775"/>
              <a:ext cx="180000" cy="216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it-IT" sz="4000" kern="10" dirty="0" smtClean="0">
                  <a:ln w="3175" algn="ctr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entury Gothic"/>
                </a:rPr>
                <a:t>5</a:t>
              </a:r>
              <a:endParaRPr lang="it-IT" sz="4000" kern="10" dirty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endParaRPr>
            </a:p>
          </p:txBody>
        </p: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110054439" y="100787556"/>
            <a:ext cx="10456736" cy="116224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40483" tIns="40483" rIns="40483" bIns="40483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4000" b="1" dirty="0" smtClean="0">
                <a:solidFill>
                  <a:srgbClr val="000000"/>
                </a:solidFill>
                <a:latin typeface="Arial" pitchFamily="34" charset="0"/>
              </a:rPr>
              <a:t>L’UNIVERSO DELLE FAMIGLIE ITALIANE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100" b="1" dirty="0" smtClean="0">
                <a:solidFill>
                  <a:srgbClr val="000000"/>
                </a:solidFill>
                <a:latin typeface="Arial" pitchFamily="34" charset="0"/>
              </a:rPr>
              <a:t>Età</a:t>
            </a:r>
            <a:endParaRPr lang="it-IT" sz="2600" dirty="0" smtClean="0">
              <a:latin typeface="Times New Roman" pitchFamily="18" charset="0"/>
            </a:endParaRPr>
          </a:p>
        </p:txBody>
      </p:sp>
      <p:sp>
        <p:nvSpPr>
          <p:cNvPr id="1053" name="WordArt 29"/>
          <p:cNvSpPr>
            <a:spLocks noChangeArrowheads="1" noChangeShapeType="1" noTextEdit="1"/>
          </p:cNvSpPr>
          <p:nvPr/>
        </p:nvSpPr>
        <p:spPr bwMode="auto">
          <a:xfrm>
            <a:off x="119251512" y="121578288"/>
            <a:ext cx="2299818" cy="194757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ANAD Copyright 1998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54" name="WordArt 30"/>
          <p:cNvSpPr>
            <a:spLocks noChangeArrowheads="1" noChangeShapeType="1" noTextEdit="1"/>
          </p:cNvSpPr>
          <p:nvPr/>
        </p:nvSpPr>
        <p:spPr bwMode="auto">
          <a:xfrm>
            <a:off x="127322404" y="121578287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by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ACNielsen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C.R.A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.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121962141" y="116429170"/>
            <a:ext cx="7403550" cy="3951529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40483" tIns="40483" rIns="40483" bIns="40483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56" name="AutoShape 32"/>
          <p:cNvSpPr>
            <a:spLocks noChangeArrowheads="1"/>
          </p:cNvSpPr>
          <p:nvPr/>
        </p:nvSpPr>
        <p:spPr bwMode="auto">
          <a:xfrm rot="16200000" flipH="1">
            <a:off x="119748216" y="118414493"/>
            <a:ext cx="4183873" cy="243974"/>
          </a:xfrm>
          <a:prstGeom prst="parallelogram">
            <a:avLst>
              <a:gd name="adj" fmla="val 102459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40483" tIns="40483" rIns="40483" bIns="40483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119278419" y="115282832"/>
            <a:ext cx="10455026" cy="11617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40483" tIns="40483" rIns="40483" bIns="40483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L’UNIVERSO DELLE FAMIGLIE ITALIANE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Età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8" name="WordArt 34"/>
          <p:cNvSpPr>
            <a:spLocks noChangeArrowheads="1" noChangeShapeType="1" noTextEdit="1"/>
          </p:cNvSpPr>
          <p:nvPr/>
        </p:nvSpPr>
        <p:spPr bwMode="auto">
          <a:xfrm>
            <a:off x="119278420" y="116832352"/>
            <a:ext cx="2032523" cy="309220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fino a 34 anni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59" name="WordArt 35"/>
          <p:cNvSpPr>
            <a:spLocks noChangeArrowheads="1" noChangeShapeType="1" noTextEdit="1"/>
          </p:cNvSpPr>
          <p:nvPr/>
        </p:nvSpPr>
        <p:spPr bwMode="auto">
          <a:xfrm>
            <a:off x="119278420" y="117801015"/>
            <a:ext cx="2032523" cy="309220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da 35 a 44 anni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60" name="WordArt 36"/>
          <p:cNvSpPr>
            <a:spLocks noChangeArrowheads="1" noChangeShapeType="1" noTextEdit="1"/>
          </p:cNvSpPr>
          <p:nvPr/>
        </p:nvSpPr>
        <p:spPr bwMode="auto">
          <a:xfrm>
            <a:off x="119278420" y="118767969"/>
            <a:ext cx="2032523" cy="310929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da 45 a 54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snni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61" name="WordArt 37"/>
          <p:cNvSpPr>
            <a:spLocks noChangeArrowheads="1" noChangeShapeType="1" noTextEdit="1"/>
          </p:cNvSpPr>
          <p:nvPr/>
        </p:nvSpPr>
        <p:spPr bwMode="auto">
          <a:xfrm>
            <a:off x="119278420" y="119736632"/>
            <a:ext cx="2032523" cy="310929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da 55 a 64 anni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62" name="AutoShape 38"/>
          <p:cNvSpPr>
            <a:spLocks noChangeArrowheads="1"/>
          </p:cNvSpPr>
          <p:nvPr/>
        </p:nvSpPr>
        <p:spPr bwMode="auto">
          <a:xfrm>
            <a:off x="121718165" y="116600010"/>
            <a:ext cx="5695729" cy="541562"/>
          </a:xfrm>
          <a:prstGeom prst="cube">
            <a:avLst>
              <a:gd name="adj" fmla="val 25000"/>
            </a:avLst>
          </a:prstGeom>
          <a:solidFill>
            <a:srgbClr val="99FFCC"/>
          </a:solidFill>
          <a:ln w="2540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40483" tIns="40483" rIns="40483" bIns="40483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63" name="AutoShape 39"/>
          <p:cNvSpPr>
            <a:spLocks noChangeArrowheads="1"/>
          </p:cNvSpPr>
          <p:nvPr/>
        </p:nvSpPr>
        <p:spPr bwMode="auto">
          <a:xfrm>
            <a:off x="121718166" y="117606257"/>
            <a:ext cx="5858976" cy="543271"/>
          </a:xfrm>
          <a:prstGeom prst="cube">
            <a:avLst>
              <a:gd name="adj" fmla="val 25000"/>
            </a:avLst>
          </a:prstGeom>
          <a:solidFill>
            <a:srgbClr val="99FFCC"/>
          </a:solidFill>
          <a:ln w="2540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40483" tIns="40483" rIns="40483" bIns="40483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64" name="AutoShape 40"/>
          <p:cNvSpPr>
            <a:spLocks noChangeArrowheads="1"/>
          </p:cNvSpPr>
          <p:nvPr/>
        </p:nvSpPr>
        <p:spPr bwMode="auto">
          <a:xfrm>
            <a:off x="121718165" y="118574920"/>
            <a:ext cx="5044531" cy="543271"/>
          </a:xfrm>
          <a:prstGeom prst="cube">
            <a:avLst>
              <a:gd name="adj" fmla="val 25000"/>
            </a:avLst>
          </a:prstGeom>
          <a:solidFill>
            <a:srgbClr val="99FFCC"/>
          </a:solidFill>
          <a:ln w="2540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40483" tIns="40483" rIns="40483" bIns="40483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65" name="AutoShape 41"/>
          <p:cNvSpPr>
            <a:spLocks noChangeArrowheads="1"/>
          </p:cNvSpPr>
          <p:nvPr/>
        </p:nvSpPr>
        <p:spPr bwMode="auto">
          <a:xfrm>
            <a:off x="121718166" y="119543583"/>
            <a:ext cx="3498163" cy="543271"/>
          </a:xfrm>
          <a:prstGeom prst="cube">
            <a:avLst>
              <a:gd name="adj" fmla="val 25000"/>
            </a:avLst>
          </a:prstGeom>
          <a:solidFill>
            <a:srgbClr val="99FFCC"/>
          </a:solidFill>
          <a:ln w="2540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40483" tIns="40483" rIns="40483" bIns="40483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66" name="WordArt 42"/>
          <p:cNvSpPr>
            <a:spLocks noChangeArrowheads="1" noChangeShapeType="1" noTextEdit="1"/>
          </p:cNvSpPr>
          <p:nvPr/>
        </p:nvSpPr>
        <p:spPr bwMode="auto">
          <a:xfrm>
            <a:off x="127578935" y="116832352"/>
            <a:ext cx="1627095" cy="309220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4,188653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67" name="AutoShape 43"/>
          <p:cNvSpPr>
            <a:spLocks noChangeArrowheads="1"/>
          </p:cNvSpPr>
          <p:nvPr/>
        </p:nvSpPr>
        <p:spPr bwMode="auto">
          <a:xfrm>
            <a:off x="121723548" y="120382407"/>
            <a:ext cx="7679814" cy="232343"/>
          </a:xfrm>
          <a:prstGeom prst="parallelogram">
            <a:avLst>
              <a:gd name="adj" fmla="val 95308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40483" tIns="40483" rIns="40483" bIns="40483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68" name="WordArt 44"/>
          <p:cNvSpPr>
            <a:spLocks noChangeArrowheads="1" noChangeShapeType="1" noTextEdit="1"/>
          </p:cNvSpPr>
          <p:nvPr/>
        </p:nvSpPr>
        <p:spPr bwMode="auto">
          <a:xfrm>
            <a:off x="119278420" y="121193896"/>
            <a:ext cx="3254189" cy="234052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Base: Totale famiglie (2.000)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69" name="WordArt 45"/>
          <p:cNvSpPr>
            <a:spLocks noChangeArrowheads="1" noChangeShapeType="1" noTextEdit="1"/>
          </p:cNvSpPr>
          <p:nvPr/>
        </p:nvSpPr>
        <p:spPr bwMode="auto">
          <a:xfrm>
            <a:off x="124728381" y="121093100"/>
            <a:ext cx="1627095" cy="232343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(milioni)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70" name="WordArt 46"/>
          <p:cNvSpPr>
            <a:spLocks noChangeArrowheads="1" noChangeShapeType="1" noTextEdit="1"/>
          </p:cNvSpPr>
          <p:nvPr/>
        </p:nvSpPr>
        <p:spPr bwMode="auto">
          <a:xfrm>
            <a:off x="127715274" y="117801015"/>
            <a:ext cx="1628889" cy="309220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4,246281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71" name="WordArt 47"/>
          <p:cNvSpPr>
            <a:spLocks noChangeArrowheads="1" noChangeShapeType="1" noTextEdit="1"/>
          </p:cNvSpPr>
          <p:nvPr/>
        </p:nvSpPr>
        <p:spPr bwMode="auto">
          <a:xfrm>
            <a:off x="126977969" y="118767969"/>
            <a:ext cx="1627095" cy="310929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3,671214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72" name="WordArt 48"/>
          <p:cNvSpPr>
            <a:spLocks noChangeArrowheads="1" noChangeShapeType="1" noTextEdit="1"/>
          </p:cNvSpPr>
          <p:nvPr/>
        </p:nvSpPr>
        <p:spPr bwMode="auto">
          <a:xfrm>
            <a:off x="125381371" y="119736632"/>
            <a:ext cx="1627095" cy="310929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2,357423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73" name="WordArt 49"/>
          <p:cNvSpPr>
            <a:spLocks noChangeArrowheads="1" noChangeShapeType="1" noTextEdit="1"/>
          </p:cNvSpPr>
          <p:nvPr/>
        </p:nvSpPr>
        <p:spPr bwMode="auto">
          <a:xfrm>
            <a:off x="121718166" y="120705293"/>
            <a:ext cx="204508" cy="232343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0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74" name="WordArt 50"/>
          <p:cNvSpPr>
            <a:spLocks noChangeArrowheads="1" noChangeShapeType="1" noTextEdit="1"/>
          </p:cNvSpPr>
          <p:nvPr/>
        </p:nvSpPr>
        <p:spPr bwMode="auto">
          <a:xfrm>
            <a:off x="123142545" y="120705293"/>
            <a:ext cx="202714" cy="232343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1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75" name="WordArt 51"/>
          <p:cNvSpPr>
            <a:spLocks noChangeArrowheads="1" noChangeShapeType="1" noTextEdit="1"/>
          </p:cNvSpPr>
          <p:nvPr/>
        </p:nvSpPr>
        <p:spPr bwMode="auto">
          <a:xfrm>
            <a:off x="124566926" y="120705293"/>
            <a:ext cx="202714" cy="232343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2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76" name="WordArt 52"/>
          <p:cNvSpPr>
            <a:spLocks noChangeArrowheads="1" noChangeShapeType="1" noTextEdit="1"/>
          </p:cNvSpPr>
          <p:nvPr/>
        </p:nvSpPr>
        <p:spPr bwMode="auto">
          <a:xfrm>
            <a:off x="125989514" y="120705293"/>
            <a:ext cx="204508" cy="232343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3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77" name="WordArt 53"/>
          <p:cNvSpPr>
            <a:spLocks noChangeArrowheads="1" noChangeShapeType="1" noTextEdit="1"/>
          </p:cNvSpPr>
          <p:nvPr/>
        </p:nvSpPr>
        <p:spPr bwMode="auto">
          <a:xfrm>
            <a:off x="127413895" y="120705293"/>
            <a:ext cx="202713" cy="232343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4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78" name="WordArt 54"/>
          <p:cNvSpPr>
            <a:spLocks noChangeArrowheads="1" noChangeShapeType="1" noTextEdit="1"/>
          </p:cNvSpPr>
          <p:nvPr/>
        </p:nvSpPr>
        <p:spPr bwMode="auto">
          <a:xfrm>
            <a:off x="128838276" y="120705293"/>
            <a:ext cx="202713" cy="232343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5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2" name="WordArt 18"/>
          <p:cNvSpPr>
            <a:spLocks noChangeArrowheads="1" noChangeShapeType="1" noTextEdit="1"/>
          </p:cNvSpPr>
          <p:nvPr/>
        </p:nvSpPr>
        <p:spPr bwMode="auto">
          <a:xfrm>
            <a:off x="588298" y="6634839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ANAD Copyright 1998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63" name="WordArt 19"/>
          <p:cNvSpPr>
            <a:spLocks noChangeArrowheads="1" noChangeShapeType="1" noTextEdit="1"/>
          </p:cNvSpPr>
          <p:nvPr/>
        </p:nvSpPr>
        <p:spPr bwMode="auto">
          <a:xfrm>
            <a:off x="7526295" y="6634839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by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ACNielsen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C.R.A.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1016571" y="858955"/>
            <a:ext cx="8462641" cy="521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it-IT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600" b="1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LA DISTRIBUZIONE DOOR TO DOOR:</a:t>
            </a:r>
            <a:br>
              <a:rPr lang="it-IT" sz="3600" b="1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</a:br>
            <a:r>
              <a:rPr lang="it-IT" sz="2600" b="1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Attese e comportamenti di fruizione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600" b="1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it-IT" sz="2600" b="1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</a:br>
            <a:r>
              <a:rPr lang="it-IT" sz="2600" b="1" i="1" dirty="0" smtClean="0">
                <a:solidFill>
                  <a:srgbClr val="0066FF"/>
                </a:solidFill>
                <a:latin typeface="Calibri" pitchFamily="34" charset="0"/>
                <a:cs typeface="Arial" pitchFamily="34" charset="0"/>
              </a:rPr>
              <a:t>presentazione dei risultati</a:t>
            </a:r>
            <a:r>
              <a:rPr lang="it-IT" sz="2200" i="1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it-IT" sz="2200" i="1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</a:br>
            <a:r>
              <a:rPr lang="it-IT" sz="2200" i="1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it-IT" sz="2200" i="1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</a:br>
            <a:endParaRPr lang="it-IT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200" i="1" dirty="0" smtClean="0">
              <a:solidFill>
                <a:schemeClr val="tx2"/>
              </a:solidFill>
              <a:latin typeface="Calibri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200" i="1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it-IT" sz="2200" i="1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</a:br>
            <a:r>
              <a:rPr lang="it-IT" sz="2600" b="1" i="1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per</a:t>
            </a:r>
            <a:endParaRPr lang="it-IT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600" b="1" i="1" dirty="0" err="1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A.N.A.D.</a:t>
            </a:r>
            <a:r>
              <a:rPr lang="it-IT" sz="2600" b="1" i="1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it-IT" sz="2600" b="1" i="1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</a:br>
            <a:r>
              <a:rPr lang="it-IT" sz="2600" b="1" i="1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it-IT" sz="2600" b="1" i="1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</a:br>
            <a:r>
              <a:rPr lang="it-IT" sz="2600" b="1" i="1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Milano  16 aprile 1998</a:t>
            </a:r>
            <a:r>
              <a:rPr lang="it-IT" sz="1100" dirty="0" smtClean="0">
                <a:solidFill>
                  <a:schemeClr val="tx2"/>
                </a:solidFill>
                <a:latin typeface="Times New Roman" pitchFamily="18" charset="0"/>
                <a:cs typeface="Arial" pitchFamily="34" charset="0"/>
              </a:rPr>
              <a:t> </a:t>
            </a:r>
            <a:endParaRPr lang="it-IT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chemeClr val="tx2"/>
                </a:solidFill>
                <a:latin typeface="Times New Roman" pitchFamily="18" charset="0"/>
                <a:cs typeface="Arial" pitchFamily="34" charset="0"/>
              </a:rPr>
              <a:t> </a:t>
            </a:r>
            <a:endParaRPr lang="it-IT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80" name="Group 56"/>
          <p:cNvGrpSpPr>
            <a:grpSpLocks/>
          </p:cNvGrpSpPr>
          <p:nvPr/>
        </p:nvGrpSpPr>
        <p:grpSpPr bwMode="auto">
          <a:xfrm>
            <a:off x="772457" y="4077605"/>
            <a:ext cx="934637" cy="1315468"/>
            <a:chOff x="111661575" y="104489250"/>
            <a:chExt cx="826770" cy="1221740"/>
          </a:xfrm>
        </p:grpSpPr>
        <p:pic>
          <p:nvPicPr>
            <p:cNvPr id="1081" name="Picture 57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1661575" y="104489250"/>
              <a:ext cx="809507" cy="1007993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  <a:effectLst/>
          </p:spPr>
        </p:pic>
        <p:pic>
          <p:nvPicPr>
            <p:cNvPr id="1082" name="Picture 58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667480" y="105499714"/>
              <a:ext cx="820865" cy="211276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WordArt 18"/>
          <p:cNvSpPr>
            <a:spLocks noChangeArrowheads="1" noChangeShapeType="1" noTextEdit="1"/>
          </p:cNvSpPr>
          <p:nvPr/>
        </p:nvSpPr>
        <p:spPr bwMode="auto">
          <a:xfrm>
            <a:off x="528341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ANAD Copyright 1998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33" name="WordArt 19"/>
          <p:cNvSpPr>
            <a:spLocks noChangeArrowheads="1" noChangeShapeType="1" noTextEdit="1"/>
          </p:cNvSpPr>
          <p:nvPr/>
        </p:nvSpPr>
        <p:spPr bwMode="auto">
          <a:xfrm>
            <a:off x="7526295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by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ACNielsen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C.R.A.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pic>
        <p:nvPicPr>
          <p:cNvPr id="34" name="Immagine 33" descr="IMAGGE PAG 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708" y="745451"/>
            <a:ext cx="9153618" cy="5424436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WordArt 18"/>
          <p:cNvSpPr>
            <a:spLocks noChangeArrowheads="1" noChangeShapeType="1" noTextEdit="1"/>
          </p:cNvSpPr>
          <p:nvPr/>
        </p:nvSpPr>
        <p:spPr bwMode="auto">
          <a:xfrm>
            <a:off x="528341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ANAD Copyright 1998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57" name="WordArt 19"/>
          <p:cNvSpPr>
            <a:spLocks noChangeArrowheads="1" noChangeShapeType="1" noTextEdit="1"/>
          </p:cNvSpPr>
          <p:nvPr/>
        </p:nvSpPr>
        <p:spPr bwMode="auto">
          <a:xfrm>
            <a:off x="7526295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by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ACNielsen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C.R.A.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pic>
        <p:nvPicPr>
          <p:cNvPr id="58" name="Immagine 57" descr="IMAGGE PAG 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969" y="520230"/>
            <a:ext cx="9479211" cy="5572166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WordArt 18"/>
          <p:cNvSpPr>
            <a:spLocks noChangeArrowheads="1" noChangeShapeType="1" noTextEdit="1"/>
          </p:cNvSpPr>
          <p:nvPr/>
        </p:nvSpPr>
        <p:spPr bwMode="auto">
          <a:xfrm>
            <a:off x="528341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ANAD Copyright 1998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49" name="WordArt 19"/>
          <p:cNvSpPr>
            <a:spLocks noChangeArrowheads="1" noChangeShapeType="1" noTextEdit="1"/>
          </p:cNvSpPr>
          <p:nvPr/>
        </p:nvSpPr>
        <p:spPr bwMode="auto">
          <a:xfrm>
            <a:off x="7526295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by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ACNielsen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C.R.A.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pic>
        <p:nvPicPr>
          <p:cNvPr id="50" name="Immagine 49" descr="IMAGGE PAG 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118" y="512974"/>
            <a:ext cx="9519322" cy="5811896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863" y="1916237"/>
            <a:ext cx="7747985" cy="471860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776131" y="3302685"/>
            <a:ext cx="154278" cy="141797"/>
          </a:xfrm>
          <a:prstGeom prst="rect">
            <a:avLst/>
          </a:prstGeom>
          <a:solidFill>
            <a:srgbClr val="4F81BD"/>
          </a:solidFill>
          <a:ln w="9525" algn="in">
            <a:noFill/>
            <a:miter lim="800000"/>
            <a:headEnd/>
            <a:tailEnd/>
          </a:ln>
        </p:spPr>
        <p:txBody>
          <a:bodyPr vert="horz" wrap="square" lIns="101208" tIns="50604" rIns="101208" bIns="50604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9074147" y="3475232"/>
            <a:ext cx="0" cy="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776131" y="3791287"/>
            <a:ext cx="154278" cy="162297"/>
          </a:xfrm>
          <a:prstGeom prst="rect">
            <a:avLst/>
          </a:prstGeom>
          <a:solidFill>
            <a:srgbClr val="C0504D"/>
          </a:solidFill>
          <a:ln w="9525" algn="in">
            <a:noFill/>
            <a:miter lim="800000"/>
            <a:headEnd/>
            <a:tailEnd/>
          </a:ln>
        </p:spPr>
        <p:txBody>
          <a:bodyPr vert="horz" wrap="square" lIns="101208" tIns="50604" rIns="101208" bIns="50604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9074147" y="3965543"/>
            <a:ext cx="0" cy="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8776131" y="4278180"/>
            <a:ext cx="154278" cy="164006"/>
          </a:xfrm>
          <a:prstGeom prst="rect">
            <a:avLst/>
          </a:prstGeom>
          <a:solidFill>
            <a:srgbClr val="9BBB59"/>
          </a:solidFill>
          <a:ln w="9525" algn="in">
            <a:noFill/>
            <a:miter lim="800000"/>
            <a:headEnd/>
            <a:tailEnd/>
          </a:ln>
        </p:spPr>
        <p:txBody>
          <a:bodyPr vert="horz" wrap="square" lIns="101208" tIns="50604" rIns="101208" bIns="50604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9074147" y="4455853"/>
            <a:ext cx="0" cy="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8776131" y="4787285"/>
            <a:ext cx="154278" cy="141798"/>
          </a:xfrm>
          <a:prstGeom prst="rect">
            <a:avLst/>
          </a:prstGeom>
          <a:solidFill>
            <a:srgbClr val="8064A2"/>
          </a:solidFill>
          <a:ln w="9525" algn="in">
            <a:noFill/>
            <a:miter lim="800000"/>
            <a:headEnd/>
            <a:tailEnd/>
          </a:ln>
        </p:spPr>
        <p:txBody>
          <a:bodyPr vert="horz" wrap="square" lIns="101208" tIns="50604" rIns="101208" bIns="50604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9074147" y="4946165"/>
            <a:ext cx="0" cy="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1442684" y="3532384"/>
            <a:ext cx="2387722" cy="785864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b="1" kern="10" dirty="0" smtClean="0"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SI, abbastanza</a:t>
            </a:r>
          </a:p>
          <a:p>
            <a:pPr algn="ctr" rtl="0"/>
            <a:r>
              <a:rPr lang="it-IT" sz="4000" b="1" kern="10" dirty="0" smtClean="0"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frequentemente</a:t>
            </a:r>
          </a:p>
          <a:p>
            <a:pPr algn="ctr" rtl="0"/>
            <a:r>
              <a:rPr lang="it-IT" sz="4000" b="1" kern="10" dirty="0" smtClean="0"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53%</a:t>
            </a:r>
            <a:endParaRPr lang="it-IT" sz="4000" b="1" kern="10" dirty="0">
              <a:ln w="3175" algn="ctr">
                <a:solidFill>
                  <a:srgbClr val="FFFFFF"/>
                </a:solidFill>
                <a:round/>
                <a:headEnd/>
                <a:tailEnd/>
              </a:ln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6392138" y="3739102"/>
            <a:ext cx="1862100" cy="416849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b="1" kern="10" dirty="0" smtClean="0"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SI, ogni tanto</a:t>
            </a:r>
          </a:p>
          <a:p>
            <a:pPr algn="ctr" rtl="0"/>
            <a:r>
              <a:rPr lang="it-IT" sz="4000" b="1" kern="10" dirty="0" smtClean="0"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33%</a:t>
            </a:r>
            <a:endParaRPr lang="it-IT" sz="4000" b="1" kern="10" dirty="0">
              <a:ln w="3175" algn="ctr">
                <a:solidFill>
                  <a:srgbClr val="FFFFFF"/>
                </a:solidFill>
                <a:round/>
                <a:headEnd/>
                <a:tailEnd/>
              </a:ln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4277095" y="1800067"/>
            <a:ext cx="694251" cy="309220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/>
              </a:rPr>
              <a:t>No, mai</a:t>
            </a:r>
          </a:p>
          <a:p>
            <a:pPr algn="ctr" rtl="0"/>
            <a:r>
              <a:rPr lang="it-IT" sz="4000" kern="10" dirty="0" smtClean="0">
                <a:ln w="3175" algn="ctr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entury Gothic"/>
              </a:rPr>
              <a:t>5%</a:t>
            </a:r>
            <a:endParaRPr lang="it-IT" sz="4000" kern="10" dirty="0">
              <a:ln w="3175" algn="ctr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Century Gothic"/>
            </a:endParaRP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6799360" y="1916238"/>
            <a:ext cx="1627095" cy="425392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entury Gothic"/>
              </a:rPr>
              <a:t>Si, ma molto</a:t>
            </a:r>
          </a:p>
          <a:p>
            <a:pPr algn="ctr" rtl="0"/>
            <a:r>
              <a:rPr lang="it-IT" sz="4000" kern="10" dirty="0" smtClean="0">
                <a:ln w="3175" algn="ctr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entury Gothic"/>
              </a:rPr>
              <a:t>raramente</a:t>
            </a:r>
          </a:p>
          <a:p>
            <a:pPr algn="ctr" rtl="0"/>
            <a:r>
              <a:rPr lang="it-IT" sz="4000" kern="10" dirty="0" smtClean="0">
                <a:ln w="3175" algn="ctr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entury Gothic"/>
              </a:rPr>
              <a:t>9%</a:t>
            </a:r>
            <a:endParaRPr lang="it-IT" sz="4000" kern="10" dirty="0">
              <a:ln w="3175" algn="ctr">
                <a:solidFill>
                  <a:srgbClr val="CC0000"/>
                </a:solidFill>
                <a:round/>
                <a:headEnd/>
                <a:tailEnd/>
              </a:ln>
              <a:solidFill>
                <a:srgbClr val="CC0000"/>
              </a:solidFill>
              <a:latin typeface="Century Gothic"/>
            </a:endParaRP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9072354" y="3309519"/>
            <a:ext cx="731923" cy="153756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b="1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 5 %</a:t>
            </a:r>
            <a:endParaRPr lang="it-IT" sz="4000" b="1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087" name="WordArt 15"/>
          <p:cNvSpPr>
            <a:spLocks noChangeArrowheads="1" noChangeShapeType="1" noTextEdit="1"/>
          </p:cNvSpPr>
          <p:nvPr/>
        </p:nvSpPr>
        <p:spPr bwMode="auto">
          <a:xfrm>
            <a:off x="9072354" y="3796412"/>
            <a:ext cx="731923" cy="153756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b="1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 9 %</a:t>
            </a:r>
            <a:endParaRPr lang="it-IT" sz="4000" b="1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088" name="WordArt 16"/>
          <p:cNvSpPr>
            <a:spLocks noChangeArrowheads="1" noChangeShapeType="1" noTextEdit="1"/>
          </p:cNvSpPr>
          <p:nvPr/>
        </p:nvSpPr>
        <p:spPr bwMode="auto">
          <a:xfrm>
            <a:off x="9072354" y="4278181"/>
            <a:ext cx="731923" cy="153756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b="1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33 %</a:t>
            </a:r>
            <a:endParaRPr lang="it-IT" sz="4000" b="1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089" name="WordArt 17"/>
          <p:cNvSpPr>
            <a:spLocks noChangeArrowheads="1" noChangeShapeType="1" noTextEdit="1"/>
          </p:cNvSpPr>
          <p:nvPr/>
        </p:nvSpPr>
        <p:spPr bwMode="auto">
          <a:xfrm>
            <a:off x="9072354" y="4790701"/>
            <a:ext cx="731923" cy="153756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b="1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53 %</a:t>
            </a:r>
            <a:endParaRPr lang="it-IT" sz="4000" b="1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092" name="WordArt 20"/>
          <p:cNvSpPr>
            <a:spLocks noChangeArrowheads="1" noChangeShapeType="1" noTextEdit="1"/>
          </p:cNvSpPr>
          <p:nvPr/>
        </p:nvSpPr>
        <p:spPr bwMode="auto">
          <a:xfrm>
            <a:off x="1830285" y="590466"/>
            <a:ext cx="6591095" cy="774920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LE CAPITA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DI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 RICEVERE MATERIALE PROMOZIONALE</a:t>
            </a:r>
          </a:p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(VOLANTINI, DEPLIANTS ETCC...) NELLA CASELLA POSTALE ?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093" name="WordArt 21"/>
          <p:cNvSpPr>
            <a:spLocks noChangeArrowheads="1" noChangeShapeType="1" noTextEdit="1"/>
          </p:cNvSpPr>
          <p:nvPr/>
        </p:nvSpPr>
        <p:spPr bwMode="auto">
          <a:xfrm>
            <a:off x="776491" y="1993730"/>
            <a:ext cx="1390297" cy="234051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Base: 2000%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4" name="WordArt 18"/>
          <p:cNvSpPr>
            <a:spLocks noChangeArrowheads="1" noChangeShapeType="1" noTextEdit="1"/>
          </p:cNvSpPr>
          <p:nvPr/>
        </p:nvSpPr>
        <p:spPr bwMode="auto">
          <a:xfrm>
            <a:off x="528341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ANAD Copyright 1998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25" name="WordArt 19"/>
          <p:cNvSpPr>
            <a:spLocks noChangeArrowheads="1" noChangeShapeType="1" noTextEdit="1"/>
          </p:cNvSpPr>
          <p:nvPr/>
        </p:nvSpPr>
        <p:spPr bwMode="auto">
          <a:xfrm>
            <a:off x="7526295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by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ACNielsen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C.R.A.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AGGE PAG 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341" y="512974"/>
            <a:ext cx="9357728" cy="635434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AGGE PAG 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713" y="667958"/>
            <a:ext cx="9194984" cy="6222428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AGGE PAG 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342" y="592399"/>
            <a:ext cx="9439099" cy="6274915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AGGE PAG 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970" y="444498"/>
            <a:ext cx="9439099" cy="6267832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AGGE PAG 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712" y="977926"/>
            <a:ext cx="9357728" cy="5811896"/>
          </a:xfrm>
          <a:prstGeom prst="rect">
            <a:avLst/>
          </a:prstGeom>
        </p:spPr>
      </p:pic>
      <p:sp>
        <p:nvSpPr>
          <p:cNvPr id="41986" name="WordArt 2"/>
          <p:cNvSpPr>
            <a:spLocks noChangeArrowheads="1" noChangeShapeType="1" noTextEdit="1"/>
          </p:cNvSpPr>
          <p:nvPr/>
        </p:nvSpPr>
        <p:spPr bwMode="auto">
          <a:xfrm>
            <a:off x="1342057" y="570232"/>
            <a:ext cx="7486182" cy="717662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MOTIVI PER CUI NON RICEVE MATERIALE PROMOZIONALE</a:t>
            </a:r>
          </a:p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NELLA CASELLA POSTALE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" name="WordArt 18"/>
          <p:cNvSpPr>
            <a:spLocks noChangeArrowheads="1" noChangeShapeType="1" noTextEdit="1"/>
          </p:cNvSpPr>
          <p:nvPr/>
        </p:nvSpPr>
        <p:spPr bwMode="auto">
          <a:xfrm>
            <a:off x="528341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ANAD Copyright 1998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8" name="WordArt 19"/>
          <p:cNvSpPr>
            <a:spLocks noChangeArrowheads="1" noChangeShapeType="1" noTextEdit="1"/>
          </p:cNvSpPr>
          <p:nvPr/>
        </p:nvSpPr>
        <p:spPr bwMode="auto">
          <a:xfrm>
            <a:off x="7526295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by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ACNielsen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C.R.A.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AGGE PAG 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084" y="512975"/>
            <a:ext cx="9235096" cy="6508396"/>
          </a:xfrm>
          <a:prstGeom prst="rect">
            <a:avLst/>
          </a:prstGeom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260685" y="525468"/>
            <a:ext cx="8013486" cy="917410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GRADO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D'INTERESSE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 AL RICEVIMENTO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DI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 MATERIALE</a:t>
            </a:r>
          </a:p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PROMOZIONALE PRESSO COLORO CHE ATTUALMENTE</a:t>
            </a:r>
          </a:p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NON LO RICEVONO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" name="WordArt 18"/>
          <p:cNvSpPr>
            <a:spLocks noChangeArrowheads="1" noChangeShapeType="1" noTextEdit="1"/>
          </p:cNvSpPr>
          <p:nvPr/>
        </p:nvSpPr>
        <p:spPr bwMode="auto">
          <a:xfrm>
            <a:off x="528341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ANAD Copyright 1998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7" name="WordArt 19"/>
          <p:cNvSpPr>
            <a:spLocks noChangeArrowheads="1" noChangeShapeType="1" noTextEdit="1"/>
          </p:cNvSpPr>
          <p:nvPr/>
        </p:nvSpPr>
        <p:spPr bwMode="auto">
          <a:xfrm>
            <a:off x="7526295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by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ACNielsen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C.R.A.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AGGE PAG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085" y="444499"/>
            <a:ext cx="9032241" cy="6271247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magine 72" descr="IMAGGE PAG 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227" y="305104"/>
            <a:ext cx="9764586" cy="6639703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AGGE PAG 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227" y="389542"/>
            <a:ext cx="9764586" cy="6601204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AGGE PAG 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453" y="590466"/>
            <a:ext cx="9236244" cy="635434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AGGE PAG 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342" y="745451"/>
            <a:ext cx="9439099" cy="6043908"/>
          </a:xfrm>
          <a:prstGeom prst="rect">
            <a:avLst/>
          </a:prstGeom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02856" y="590468"/>
            <a:ext cx="9927328" cy="54327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40483" tIns="40483" rIns="40483" bIns="40483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segue - MATERIALE PROMOZIONALE RICEVUTO ABITUALMENTE</a:t>
            </a:r>
            <a:endParaRPr lang="it-IT" sz="17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WordArt 18"/>
          <p:cNvSpPr>
            <a:spLocks noChangeArrowheads="1" noChangeShapeType="1" noTextEdit="1"/>
          </p:cNvSpPr>
          <p:nvPr/>
        </p:nvSpPr>
        <p:spPr bwMode="auto">
          <a:xfrm>
            <a:off x="528341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ANAD Copyright 1998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10" name="WordArt 19"/>
          <p:cNvSpPr>
            <a:spLocks noChangeArrowheads="1" noChangeShapeType="1" noTextEdit="1"/>
          </p:cNvSpPr>
          <p:nvPr/>
        </p:nvSpPr>
        <p:spPr bwMode="auto">
          <a:xfrm>
            <a:off x="7526295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by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ACNielsen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C.R.A.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AGGE PAG 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341" y="579000"/>
            <a:ext cx="9284097" cy="6210823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46969" y="745450"/>
            <a:ext cx="9357728" cy="6095985"/>
          </a:xfrm>
          <a:prstGeom prst="rect">
            <a:avLst/>
          </a:prstGeom>
          <a:noFill/>
        </p:spPr>
        <p:txBody>
          <a:bodyPr wrap="square" lIns="101208" tIns="50604" rIns="101208" bIns="50604" rtlCol="0">
            <a:spAutoFit/>
          </a:bodyPr>
          <a:lstStyle/>
          <a:p>
            <a:pPr algn="ctr"/>
            <a:endParaRPr lang="it-IT" b="1" dirty="0" smtClean="0"/>
          </a:p>
          <a:p>
            <a:pPr algn="ctr"/>
            <a:endParaRPr lang="it-IT" b="1" dirty="0"/>
          </a:p>
          <a:p>
            <a:pPr algn="ctr"/>
            <a:r>
              <a:rPr lang="it-IT" b="1" dirty="0"/>
              <a:t> </a:t>
            </a:r>
            <a:endParaRPr lang="it-IT" dirty="0"/>
          </a:p>
          <a:p>
            <a:pPr algn="ctr"/>
            <a:r>
              <a:rPr lang="it-IT" b="1" dirty="0" smtClean="0"/>
              <a:t>Sono </a:t>
            </a:r>
            <a:r>
              <a:rPr lang="it-IT" b="1" dirty="0"/>
              <a:t>circa 9 milioni (67% del totale) le famiglie che reputano</a:t>
            </a:r>
            <a:endParaRPr lang="it-IT" dirty="0"/>
          </a:p>
          <a:p>
            <a:pPr algn="ctr"/>
            <a:r>
              <a:rPr lang="it-IT" b="1" dirty="0"/>
              <a:t> interessante ricevere informazioni relative alle attività</a:t>
            </a:r>
            <a:endParaRPr lang="it-IT" dirty="0"/>
          </a:p>
          <a:p>
            <a:pPr algn="ctr"/>
            <a:r>
              <a:rPr lang="it-IT" b="1" dirty="0"/>
              <a:t>promozionali di super/</a:t>
            </a:r>
            <a:r>
              <a:rPr lang="it-IT" b="1" dirty="0" err="1"/>
              <a:t>iper</a:t>
            </a:r>
            <a:r>
              <a:rPr lang="it-IT" b="1" dirty="0"/>
              <a:t> </a:t>
            </a:r>
            <a:endParaRPr lang="it-IT" b="1" dirty="0" smtClean="0"/>
          </a:p>
          <a:p>
            <a:pPr algn="ctr"/>
            <a:r>
              <a:rPr lang="it-IT" b="1" dirty="0" smtClean="0"/>
              <a:t>(</a:t>
            </a:r>
            <a:r>
              <a:rPr lang="it-IT" b="1" dirty="0"/>
              <a:t>il fenomeno è </a:t>
            </a:r>
            <a:r>
              <a:rPr lang="it-IT" b="1" dirty="0" smtClean="0"/>
              <a:t>particolarmente diffuso </a:t>
            </a:r>
            <a:r>
              <a:rPr lang="it-IT" b="1" dirty="0"/>
              <a:t>in Area 2).</a:t>
            </a:r>
            <a:endParaRPr lang="it-IT" dirty="0"/>
          </a:p>
          <a:p>
            <a:pPr algn="ctr"/>
            <a:endParaRPr lang="it-IT" b="1" dirty="0" smtClean="0"/>
          </a:p>
          <a:p>
            <a:pPr algn="ctr"/>
            <a:r>
              <a:rPr lang="it-IT" b="1" dirty="0"/>
              <a:t> </a:t>
            </a:r>
            <a:endParaRPr lang="it-IT" dirty="0"/>
          </a:p>
          <a:p>
            <a:pPr algn="ctr"/>
            <a:r>
              <a:rPr lang="it-IT" b="1" dirty="0"/>
              <a:t>Di particolare interesse è ricevere </a:t>
            </a:r>
            <a:r>
              <a:rPr lang="it-IT" b="1" u="sng" dirty="0"/>
              <a:t>buoni sconto o campioni </a:t>
            </a:r>
            <a:endParaRPr lang="it-IT" dirty="0"/>
          </a:p>
          <a:p>
            <a:pPr algn="ctr"/>
            <a:r>
              <a:rPr lang="it-IT" b="1" u="sng" dirty="0"/>
              <a:t>gratuiti</a:t>
            </a:r>
            <a:r>
              <a:rPr lang="it-IT" b="1" dirty="0"/>
              <a:t> (circa il 38%, ovvero 5,2 milioni di famiglie).</a:t>
            </a:r>
            <a:endParaRPr lang="it-IT" dirty="0"/>
          </a:p>
          <a:p>
            <a:pPr algn="ctr"/>
            <a:endParaRPr lang="it-IT" b="1" dirty="0" smtClean="0"/>
          </a:p>
          <a:p>
            <a:pPr algn="ctr"/>
            <a:r>
              <a:rPr lang="it-IT" b="1" dirty="0"/>
              <a:t> </a:t>
            </a:r>
            <a:endParaRPr lang="it-IT" dirty="0"/>
          </a:p>
          <a:p>
            <a:pPr algn="ctr"/>
            <a:r>
              <a:rPr lang="it-IT" b="1" dirty="0"/>
              <a:t>Il 29% delle famiglie (4 milioni) è, invece, interessata al</a:t>
            </a:r>
            <a:endParaRPr lang="it-IT" dirty="0"/>
          </a:p>
          <a:p>
            <a:pPr algn="ctr"/>
            <a:r>
              <a:rPr lang="it-IT" b="1" dirty="0"/>
              <a:t>ricevimento di </a:t>
            </a:r>
            <a:r>
              <a:rPr lang="it-IT" b="1" u="sng" dirty="0"/>
              <a:t>giornali gratuiti</a:t>
            </a:r>
            <a:r>
              <a:rPr lang="it-IT" b="1" dirty="0"/>
              <a:t> (soprattutto nelle fasce di età</a:t>
            </a:r>
            <a:endParaRPr lang="it-IT" dirty="0"/>
          </a:p>
          <a:p>
            <a:pPr algn="ctr"/>
            <a:r>
              <a:rPr lang="it-IT" b="1" dirty="0"/>
              <a:t>più giovani e scolarizzate).</a:t>
            </a:r>
            <a:endParaRPr lang="it-IT" dirty="0"/>
          </a:p>
          <a:p>
            <a:pPr algn="ctr"/>
            <a:r>
              <a:rPr lang="it-IT" dirty="0"/>
              <a:t> </a:t>
            </a:r>
          </a:p>
          <a:p>
            <a:pPr algn="ctr"/>
            <a:r>
              <a:rPr lang="it-IT" dirty="0"/>
              <a:t> </a:t>
            </a:r>
          </a:p>
          <a:p>
            <a:pPr algn="ctr"/>
            <a:endParaRPr lang="it-IT" dirty="0"/>
          </a:p>
        </p:txBody>
      </p:sp>
      <p:sp>
        <p:nvSpPr>
          <p:cNvPr id="8" name="WordArt 18"/>
          <p:cNvSpPr>
            <a:spLocks noChangeArrowheads="1" noChangeShapeType="1" noTextEdit="1"/>
          </p:cNvSpPr>
          <p:nvPr/>
        </p:nvSpPr>
        <p:spPr bwMode="auto">
          <a:xfrm>
            <a:off x="528341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ANAD Copyright 1998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9" name="WordArt 19"/>
          <p:cNvSpPr>
            <a:spLocks noChangeArrowheads="1" noChangeShapeType="1" noTextEdit="1"/>
          </p:cNvSpPr>
          <p:nvPr/>
        </p:nvSpPr>
        <p:spPr bwMode="auto">
          <a:xfrm>
            <a:off x="7526295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by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ACNielsen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C.R.A.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AGGE PAG 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229" y="517671"/>
            <a:ext cx="9397839" cy="460255"/>
          </a:xfrm>
          <a:prstGeom prst="rect">
            <a:avLst/>
          </a:prstGeom>
        </p:spPr>
      </p:pic>
      <p:pic>
        <p:nvPicPr>
          <p:cNvPr id="4" name="Immagine 3" descr="IMAGGE PAG 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713" y="1133838"/>
            <a:ext cx="9194984" cy="5578493"/>
          </a:xfrm>
          <a:prstGeom prst="rect">
            <a:avLst/>
          </a:prstGeom>
        </p:spPr>
      </p:pic>
      <p:sp>
        <p:nvSpPr>
          <p:cNvPr id="7" name="WordArt 18"/>
          <p:cNvSpPr>
            <a:spLocks noChangeArrowheads="1" noChangeShapeType="1" noTextEdit="1"/>
          </p:cNvSpPr>
          <p:nvPr/>
        </p:nvSpPr>
        <p:spPr bwMode="auto">
          <a:xfrm>
            <a:off x="528341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ANAD Copyright 1998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8" name="WordArt 19"/>
          <p:cNvSpPr>
            <a:spLocks noChangeArrowheads="1" noChangeShapeType="1" noTextEdit="1"/>
          </p:cNvSpPr>
          <p:nvPr/>
        </p:nvSpPr>
        <p:spPr bwMode="auto">
          <a:xfrm>
            <a:off x="7526295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by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ACNielsen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C.R.A.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AGGE PAG 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713" y="517670"/>
            <a:ext cx="9194984" cy="537748"/>
          </a:xfrm>
          <a:prstGeom prst="rect">
            <a:avLst/>
          </a:prstGeom>
        </p:spPr>
      </p:pic>
      <p:pic>
        <p:nvPicPr>
          <p:cNvPr id="4" name="Immagine 3" descr="IMAGGE PAG 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713" y="977926"/>
            <a:ext cx="9194984" cy="5571942"/>
          </a:xfrm>
          <a:prstGeom prst="rect">
            <a:avLst/>
          </a:prstGeom>
        </p:spPr>
      </p:pic>
      <p:sp>
        <p:nvSpPr>
          <p:cNvPr id="7" name="WordArt 18"/>
          <p:cNvSpPr>
            <a:spLocks noChangeArrowheads="1" noChangeShapeType="1" noTextEdit="1"/>
          </p:cNvSpPr>
          <p:nvPr/>
        </p:nvSpPr>
        <p:spPr bwMode="auto">
          <a:xfrm>
            <a:off x="528341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ANAD Copyright 1998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8" name="WordArt 19"/>
          <p:cNvSpPr>
            <a:spLocks noChangeArrowheads="1" noChangeShapeType="1" noTextEdit="1"/>
          </p:cNvSpPr>
          <p:nvPr/>
        </p:nvSpPr>
        <p:spPr bwMode="auto">
          <a:xfrm>
            <a:off x="7526295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by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ACNielsen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C.R.A.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AGGE PAG 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342" y="512975"/>
            <a:ext cx="9276356" cy="852412"/>
          </a:xfrm>
          <a:prstGeom prst="rect">
            <a:avLst/>
          </a:prstGeom>
        </p:spPr>
      </p:pic>
      <p:pic>
        <p:nvPicPr>
          <p:cNvPr id="3" name="Immagine 2" descr="IMAGGE PAG 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341" y="900434"/>
            <a:ext cx="9357728" cy="5626980"/>
          </a:xfrm>
          <a:prstGeom prst="rect">
            <a:avLst/>
          </a:prstGeom>
        </p:spPr>
      </p:pic>
      <p:sp>
        <p:nvSpPr>
          <p:cNvPr id="6" name="WordArt 18"/>
          <p:cNvSpPr>
            <a:spLocks noChangeArrowheads="1" noChangeShapeType="1" noTextEdit="1"/>
          </p:cNvSpPr>
          <p:nvPr/>
        </p:nvSpPr>
        <p:spPr bwMode="auto">
          <a:xfrm>
            <a:off x="528341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ANAD Copyright 1998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7" name="WordArt 19"/>
          <p:cNvSpPr>
            <a:spLocks noChangeArrowheads="1" noChangeShapeType="1" noTextEdit="1"/>
          </p:cNvSpPr>
          <p:nvPr/>
        </p:nvSpPr>
        <p:spPr bwMode="auto">
          <a:xfrm>
            <a:off x="7526295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by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ACNielsen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C.R.A.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 descr="IMAGGE PAG 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342" y="512975"/>
            <a:ext cx="9372927" cy="5844533"/>
          </a:xfrm>
          <a:prstGeom prst="rect">
            <a:avLst/>
          </a:prstGeom>
        </p:spPr>
      </p:pic>
      <p:sp>
        <p:nvSpPr>
          <p:cNvPr id="30" name="WordArt 18"/>
          <p:cNvSpPr>
            <a:spLocks noChangeArrowheads="1" noChangeShapeType="1" noTextEdit="1"/>
          </p:cNvSpPr>
          <p:nvPr/>
        </p:nvSpPr>
        <p:spPr bwMode="auto">
          <a:xfrm>
            <a:off x="528341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ANAD Copyright 1998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31" name="WordArt 19"/>
          <p:cNvSpPr>
            <a:spLocks noChangeArrowheads="1" noChangeShapeType="1" noTextEdit="1"/>
          </p:cNvSpPr>
          <p:nvPr/>
        </p:nvSpPr>
        <p:spPr bwMode="auto">
          <a:xfrm>
            <a:off x="7526295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by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ACNielsen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C.R.A.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AGGE PAG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713" y="667958"/>
            <a:ext cx="9194984" cy="6199356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AGGE PAG 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341" y="436410"/>
            <a:ext cx="9357728" cy="6508396"/>
          </a:xfrm>
          <a:prstGeom prst="rect">
            <a:avLst/>
          </a:prstGeom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28341" y="425801"/>
            <a:ext cx="9357728" cy="97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QUAL’E’ IL COMPORTAMENTO ABITUALE QUANDO TROVA MATERIALE PROMOZIONALE IN CASELLA</a:t>
            </a:r>
            <a:endParaRPr lang="it-IT" sz="9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 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WordArt 18"/>
          <p:cNvSpPr>
            <a:spLocks noChangeArrowheads="1" noChangeShapeType="1" noTextEdit="1"/>
          </p:cNvSpPr>
          <p:nvPr/>
        </p:nvSpPr>
        <p:spPr bwMode="auto">
          <a:xfrm>
            <a:off x="528341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ANAD Copyright 1998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9" name="WordArt 19"/>
          <p:cNvSpPr>
            <a:spLocks noChangeArrowheads="1" noChangeShapeType="1" noTextEdit="1"/>
          </p:cNvSpPr>
          <p:nvPr/>
        </p:nvSpPr>
        <p:spPr bwMode="auto">
          <a:xfrm>
            <a:off x="7526295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by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ACNielsen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C.R.A.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AGGE PAG 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713" y="1477241"/>
            <a:ext cx="9194984" cy="5390073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72456" y="493393"/>
            <a:ext cx="9113613" cy="84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Segue - QUAL’E’ IL COMPORTAMENTO ABITUALE QUANDO TROVA  MATERIALE PROMOZIONALE IN CASELLA</a:t>
            </a:r>
            <a:endParaRPr lang="it-IT" sz="8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0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 </a:t>
            </a:r>
            <a:endParaRPr lang="it-IT" sz="17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WordArt 18"/>
          <p:cNvSpPr>
            <a:spLocks noChangeArrowheads="1" noChangeShapeType="1" noTextEdit="1"/>
          </p:cNvSpPr>
          <p:nvPr/>
        </p:nvSpPr>
        <p:spPr bwMode="auto">
          <a:xfrm>
            <a:off x="528341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ANAD Copyright 1998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7" name="WordArt 19"/>
          <p:cNvSpPr>
            <a:spLocks noChangeArrowheads="1" noChangeShapeType="1" noTextEdit="1"/>
          </p:cNvSpPr>
          <p:nvPr/>
        </p:nvSpPr>
        <p:spPr bwMode="auto">
          <a:xfrm>
            <a:off x="7526295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by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ACNielsen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C.R.A.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AGGE PAG 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342" y="1365386"/>
            <a:ext cx="9439099" cy="5200724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5598" y="608284"/>
            <a:ext cx="9520471" cy="84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Segue - QUAL’E’ IL COMPORTAMENTO ABITUALE QUANDO TROVA MATERIALE PROMOZIONALE IN CASELLA</a:t>
            </a:r>
            <a:endParaRPr lang="it-IT" sz="8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0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 </a:t>
            </a:r>
            <a:endParaRPr lang="it-IT" sz="17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WordArt 18"/>
          <p:cNvSpPr>
            <a:spLocks noChangeArrowheads="1" noChangeShapeType="1" noTextEdit="1"/>
          </p:cNvSpPr>
          <p:nvPr/>
        </p:nvSpPr>
        <p:spPr bwMode="auto">
          <a:xfrm>
            <a:off x="528341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ANAD Copyright 1998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10" name="WordArt 19"/>
          <p:cNvSpPr>
            <a:spLocks noChangeArrowheads="1" noChangeShapeType="1" noTextEdit="1"/>
          </p:cNvSpPr>
          <p:nvPr/>
        </p:nvSpPr>
        <p:spPr bwMode="auto">
          <a:xfrm>
            <a:off x="7526295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by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ACNielsen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C.R.A.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AGGE PAG 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341" y="745450"/>
            <a:ext cx="9357728" cy="581189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609713" y="681081"/>
            <a:ext cx="9194984" cy="733665"/>
          </a:xfrm>
          <a:prstGeom prst="rect">
            <a:avLst/>
          </a:prstGeom>
        </p:spPr>
        <p:txBody>
          <a:bodyPr wrap="square" lIns="101208" tIns="50604" rIns="101208" bIns="50604">
            <a:spAutoFit/>
          </a:bodyPr>
          <a:lstStyle/>
          <a:p>
            <a:pPr algn="ctr"/>
            <a:r>
              <a:rPr lang="it-IT" b="1" dirty="0" smtClean="0"/>
              <a:t>PER QUANTO TEMPO CONSERVA IL MATERIALE</a:t>
            </a:r>
          </a:p>
          <a:p>
            <a:pPr algn="ctr"/>
            <a:r>
              <a:rPr lang="it-IT" b="1" dirty="0" smtClean="0"/>
              <a:t>PROMOZIONALE TROVATO NELLA CASELLA DELLE LETTERE</a:t>
            </a:r>
            <a:endParaRPr lang="it-IT" b="1" dirty="0"/>
          </a:p>
        </p:txBody>
      </p:sp>
      <p:sp>
        <p:nvSpPr>
          <p:cNvPr id="6" name="WordArt 18"/>
          <p:cNvSpPr>
            <a:spLocks noChangeArrowheads="1" noChangeShapeType="1" noTextEdit="1"/>
          </p:cNvSpPr>
          <p:nvPr/>
        </p:nvSpPr>
        <p:spPr bwMode="auto">
          <a:xfrm>
            <a:off x="528341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ANAD Copyright 1998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7" name="WordArt 19"/>
          <p:cNvSpPr>
            <a:spLocks noChangeArrowheads="1" noChangeShapeType="1" noTextEdit="1"/>
          </p:cNvSpPr>
          <p:nvPr/>
        </p:nvSpPr>
        <p:spPr bwMode="auto">
          <a:xfrm>
            <a:off x="7526295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by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ACNielsen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C.R.A.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33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AGGE PAG 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341" y="1055418"/>
            <a:ext cx="9357728" cy="534694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65598" y="590466"/>
            <a:ext cx="9520471" cy="1049096"/>
          </a:xfrm>
          <a:prstGeom prst="rect">
            <a:avLst/>
          </a:prstGeom>
        </p:spPr>
        <p:txBody>
          <a:bodyPr wrap="square" lIns="101208" tIns="50604" rIns="101208" bIns="50604">
            <a:spAutoFit/>
          </a:bodyPr>
          <a:lstStyle/>
          <a:p>
            <a:pPr algn="ctr"/>
            <a:r>
              <a:rPr lang="it-IT" b="1" dirty="0" smtClean="0"/>
              <a:t>PER QUANTO TEMPO MEDIAMENTE VIENE CONSERVATO</a:t>
            </a:r>
          </a:p>
          <a:p>
            <a:pPr algn="ctr"/>
            <a:r>
              <a:rPr lang="it-IT" b="1" dirty="0" smtClean="0"/>
              <a:t>IL MATERIALE PROMOZIONALE TROVATO NELLA CASELLA</a:t>
            </a:r>
          </a:p>
          <a:p>
            <a:pPr algn="ctr"/>
            <a:r>
              <a:rPr lang="it-IT" b="1" dirty="0" smtClean="0"/>
              <a:t>Analisi per </a:t>
            </a:r>
            <a:r>
              <a:rPr lang="it-IT" b="1" dirty="0" err="1" smtClean="0"/>
              <a:t>subcampioni</a:t>
            </a:r>
            <a:endParaRPr lang="it-IT" b="1" dirty="0"/>
          </a:p>
        </p:txBody>
      </p:sp>
      <p:sp>
        <p:nvSpPr>
          <p:cNvPr id="6" name="WordArt 18"/>
          <p:cNvSpPr>
            <a:spLocks noChangeArrowheads="1" noChangeShapeType="1" noTextEdit="1"/>
          </p:cNvSpPr>
          <p:nvPr/>
        </p:nvSpPr>
        <p:spPr bwMode="auto">
          <a:xfrm>
            <a:off x="528341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ANAD Copyright 1998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7" name="WordArt 19"/>
          <p:cNvSpPr>
            <a:spLocks noChangeArrowheads="1" noChangeShapeType="1" noTextEdit="1"/>
          </p:cNvSpPr>
          <p:nvPr/>
        </p:nvSpPr>
        <p:spPr bwMode="auto">
          <a:xfrm>
            <a:off x="7526295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by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ACNielsen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C.R.A.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AGGE PAG 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341" y="347612"/>
            <a:ext cx="9357728" cy="6364719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AGGE PAG 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342" y="516382"/>
            <a:ext cx="9276356" cy="5808489"/>
          </a:xfrm>
          <a:prstGeom prst="rect">
            <a:avLst/>
          </a:prstGeom>
        </p:spPr>
      </p:pic>
      <p:sp>
        <p:nvSpPr>
          <p:cNvPr id="5" name="WordArt 18"/>
          <p:cNvSpPr>
            <a:spLocks noChangeArrowheads="1" noChangeShapeType="1" noTextEdit="1"/>
          </p:cNvSpPr>
          <p:nvPr/>
        </p:nvSpPr>
        <p:spPr bwMode="auto">
          <a:xfrm>
            <a:off x="528341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ANAD Copyright 1998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7526295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by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ACNielsen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C.R.A.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36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AGGE PAG 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152" y="615553"/>
            <a:ext cx="9292916" cy="6019286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37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AGGE PAG 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084" y="657579"/>
            <a:ext cx="9135882" cy="5977259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38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AGGE PAG 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26" y="590466"/>
            <a:ext cx="9352642" cy="6044372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39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AGGE PAG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970" y="477397"/>
            <a:ext cx="9276356" cy="6234934"/>
          </a:xfrm>
          <a:prstGeom prst="rect">
            <a:avLst/>
          </a:prstGeom>
        </p:spPr>
      </p:pic>
      <p:sp>
        <p:nvSpPr>
          <p:cNvPr id="8" name="WordArt 18"/>
          <p:cNvSpPr>
            <a:spLocks noChangeArrowheads="1" noChangeShapeType="1" noTextEdit="1"/>
          </p:cNvSpPr>
          <p:nvPr/>
        </p:nvSpPr>
        <p:spPr bwMode="auto">
          <a:xfrm>
            <a:off x="528341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ANAD Copyright 1998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9" name="WordArt 19"/>
          <p:cNvSpPr>
            <a:spLocks noChangeArrowheads="1" noChangeShapeType="1" noTextEdit="1"/>
          </p:cNvSpPr>
          <p:nvPr/>
        </p:nvSpPr>
        <p:spPr bwMode="auto">
          <a:xfrm>
            <a:off x="7526295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by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ACNielsen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C.R.A.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AGGE PAG 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341" y="770537"/>
            <a:ext cx="9357728" cy="5941793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40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AGGE PAG 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456" y="435947"/>
            <a:ext cx="8788126" cy="6043908"/>
          </a:xfrm>
          <a:prstGeom prst="rect">
            <a:avLst/>
          </a:prstGeom>
        </p:spPr>
      </p:pic>
      <p:sp>
        <p:nvSpPr>
          <p:cNvPr id="5" name="WordArt 18"/>
          <p:cNvSpPr>
            <a:spLocks noChangeArrowheads="1" noChangeShapeType="1" noTextEdit="1"/>
          </p:cNvSpPr>
          <p:nvPr/>
        </p:nvSpPr>
        <p:spPr bwMode="auto">
          <a:xfrm>
            <a:off x="528341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ANAD Copyright 1998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7526295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by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ACNielsen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C.R.A.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41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AGGE PAG 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970" y="611714"/>
            <a:ext cx="9439099" cy="6100617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42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46969" y="616564"/>
            <a:ext cx="9357728" cy="84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QUALI SONO I MEZZI PUBBLICITARI PREFERITI  IN RELAZIONE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ALLA </a:t>
            </a:r>
            <a:r>
              <a:rPr lang="it-IT" sz="2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COMPLETEZZA </a:t>
            </a:r>
            <a:r>
              <a:rPr lang="it-IT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DELLE INFORMAZIONI PROPOSTE</a:t>
            </a:r>
            <a:endParaRPr lang="it-IT" sz="8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0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 </a:t>
            </a:r>
            <a:endParaRPr lang="it-IT" sz="17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 descr="IMAGGE PAG 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342" y="1287895"/>
            <a:ext cx="9276356" cy="5346944"/>
          </a:xfrm>
          <a:prstGeom prst="rect">
            <a:avLst/>
          </a:prstGeom>
        </p:spPr>
      </p:pic>
      <p:sp>
        <p:nvSpPr>
          <p:cNvPr id="6" name="WordArt 18"/>
          <p:cNvSpPr>
            <a:spLocks noChangeArrowheads="1" noChangeShapeType="1" noTextEdit="1"/>
          </p:cNvSpPr>
          <p:nvPr/>
        </p:nvSpPr>
        <p:spPr bwMode="auto">
          <a:xfrm>
            <a:off x="528341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ANAD Copyright 1998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7" name="WordArt 19"/>
          <p:cNvSpPr>
            <a:spLocks noChangeArrowheads="1" noChangeShapeType="1" noTextEdit="1"/>
          </p:cNvSpPr>
          <p:nvPr/>
        </p:nvSpPr>
        <p:spPr bwMode="auto">
          <a:xfrm>
            <a:off x="7526295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by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ACNielsen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C.R.A.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43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446970" y="626620"/>
            <a:ext cx="9520471" cy="7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Segue - QUALI SONO I MEZZI PUBBLICITARI PREFERITI  IN RELAZIONE ALLA </a:t>
            </a:r>
            <a:r>
              <a:rPr kumimoji="0" lang="it-IT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COMPLETEZZA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DELLE INFORMAZIONI PROPOSTE</a:t>
            </a:r>
            <a:endParaRPr lang="it-IT" sz="7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9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 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 descr="IMAGGE PAG 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341" y="1279131"/>
            <a:ext cx="9357728" cy="5665676"/>
          </a:xfrm>
          <a:prstGeom prst="rect">
            <a:avLst/>
          </a:prstGeom>
        </p:spPr>
      </p:pic>
      <p:sp>
        <p:nvSpPr>
          <p:cNvPr id="6" name="WordArt 18"/>
          <p:cNvSpPr>
            <a:spLocks noChangeArrowheads="1" noChangeShapeType="1" noTextEdit="1"/>
          </p:cNvSpPr>
          <p:nvPr/>
        </p:nvSpPr>
        <p:spPr bwMode="auto">
          <a:xfrm>
            <a:off x="528341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ANAD Copyright 1998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7" name="WordArt 19"/>
          <p:cNvSpPr>
            <a:spLocks noChangeArrowheads="1" noChangeShapeType="1" noTextEdit="1"/>
          </p:cNvSpPr>
          <p:nvPr/>
        </p:nvSpPr>
        <p:spPr bwMode="auto">
          <a:xfrm>
            <a:off x="7526295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by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ACNielsen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C.R.A.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44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AGGE PAG 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713" y="1365387"/>
            <a:ext cx="9276356" cy="5516674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46970" y="626620"/>
            <a:ext cx="9520471" cy="7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Segue - QUALI SONO I MEZZI PUBBLICITARI PREFERITI  IN RELAZIONE ALLA </a:t>
            </a:r>
            <a:r>
              <a:rPr kumimoji="0" lang="it-IT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COMPLETEZZA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DELLE INFORMAZIONI PROPOSTE</a:t>
            </a:r>
            <a:endParaRPr lang="it-IT" sz="7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9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 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WordArt 18"/>
          <p:cNvSpPr>
            <a:spLocks noChangeArrowheads="1" noChangeShapeType="1" noTextEdit="1"/>
          </p:cNvSpPr>
          <p:nvPr/>
        </p:nvSpPr>
        <p:spPr bwMode="auto">
          <a:xfrm>
            <a:off x="528341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ANAD Copyright 1998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8" name="WordArt 19"/>
          <p:cNvSpPr>
            <a:spLocks noChangeArrowheads="1" noChangeShapeType="1" noTextEdit="1"/>
          </p:cNvSpPr>
          <p:nvPr/>
        </p:nvSpPr>
        <p:spPr bwMode="auto">
          <a:xfrm>
            <a:off x="7526295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by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ACNielsen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C.R.A.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45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528341" y="597971"/>
            <a:ext cx="935772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GRADO </a:t>
            </a:r>
            <a:r>
              <a:rPr lang="it-IT" sz="2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UTILITA’ </a:t>
            </a:r>
            <a:r>
              <a:rPr lang="it-IT" sz="2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CIASCUN MEZZO PUBBLICITARIO NELLA DECISIONE </a:t>
            </a:r>
            <a:r>
              <a:rPr lang="it-IT" sz="2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D’ACQUISTO</a:t>
            </a:r>
            <a:endParaRPr lang="it-IT" sz="8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0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 </a:t>
            </a:r>
            <a:endParaRPr lang="it-IT" sz="17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 descr="IMAGGE PAG 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342" y="1349362"/>
            <a:ext cx="9276356" cy="5362969"/>
          </a:xfrm>
          <a:prstGeom prst="rect">
            <a:avLst/>
          </a:prstGeom>
        </p:spPr>
      </p:pic>
      <p:sp>
        <p:nvSpPr>
          <p:cNvPr id="6" name="WordArt 18"/>
          <p:cNvSpPr>
            <a:spLocks noChangeArrowheads="1" noChangeShapeType="1" noTextEdit="1"/>
          </p:cNvSpPr>
          <p:nvPr/>
        </p:nvSpPr>
        <p:spPr bwMode="auto">
          <a:xfrm>
            <a:off x="528341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ANAD Copyright 1998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7" name="WordArt 19"/>
          <p:cNvSpPr>
            <a:spLocks noChangeArrowheads="1" noChangeShapeType="1" noTextEdit="1"/>
          </p:cNvSpPr>
          <p:nvPr/>
        </p:nvSpPr>
        <p:spPr bwMode="auto">
          <a:xfrm>
            <a:off x="7526295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by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ACNielsen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C.R.A.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46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AGGE PAG 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713" y="599000"/>
            <a:ext cx="9113613" cy="6190823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47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446970" y="548671"/>
            <a:ext cx="9439099" cy="78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PRODOTTI NORMALMENTE NON PUBBLICIZZATI TRAMITE DEPLIANTS</a:t>
            </a:r>
            <a:endParaRPr lang="it-IT" sz="800" dirty="0" smtClean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DEI QUALI GRADIIREBBE RICEVERE IL MATERIALE PUBBLICITARIO</a:t>
            </a:r>
            <a:endParaRPr lang="it-IT" sz="800" dirty="0" smtClean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0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 </a:t>
            </a:r>
            <a:endParaRPr lang="it-IT" sz="17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 descr="IMAGGE PAG 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085" y="1365386"/>
            <a:ext cx="9032241" cy="5424436"/>
          </a:xfrm>
          <a:prstGeom prst="rect">
            <a:avLst/>
          </a:prstGeom>
        </p:spPr>
      </p:pic>
      <p:sp>
        <p:nvSpPr>
          <p:cNvPr id="8" name="WordArt 18"/>
          <p:cNvSpPr>
            <a:spLocks noChangeArrowheads="1" noChangeShapeType="1" noTextEdit="1"/>
          </p:cNvSpPr>
          <p:nvPr/>
        </p:nvSpPr>
        <p:spPr bwMode="auto">
          <a:xfrm>
            <a:off x="528341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ANAD Copyright 1998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9" name="WordArt 19"/>
          <p:cNvSpPr>
            <a:spLocks noChangeArrowheads="1" noChangeShapeType="1" noTextEdit="1"/>
          </p:cNvSpPr>
          <p:nvPr/>
        </p:nvSpPr>
        <p:spPr bwMode="auto">
          <a:xfrm>
            <a:off x="7526295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by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ACNielsen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C.R.A.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48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121484" y="617539"/>
            <a:ext cx="10008700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7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Segue—PRODOTTI</a:t>
            </a:r>
            <a:r>
              <a:rPr lang="it-IT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NORMALMENTE NON PUBBLICIZZATI TRAMITE DEPLIANTS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DEI QUALI GRADIIREBBE RICEVERE IL MATERIALE PUBBLICITARIO</a:t>
            </a:r>
            <a:endParaRPr lang="it-IT" sz="700" dirty="0" smtClean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9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 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 descr="IMAGGE PAG 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084" y="1210866"/>
            <a:ext cx="9113613" cy="5501464"/>
          </a:xfrm>
          <a:prstGeom prst="rect">
            <a:avLst/>
          </a:prstGeom>
        </p:spPr>
      </p:pic>
      <p:sp>
        <p:nvSpPr>
          <p:cNvPr id="6" name="WordArt 18"/>
          <p:cNvSpPr>
            <a:spLocks noChangeArrowheads="1" noChangeShapeType="1" noTextEdit="1"/>
          </p:cNvSpPr>
          <p:nvPr/>
        </p:nvSpPr>
        <p:spPr bwMode="auto">
          <a:xfrm>
            <a:off x="528341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ANAD Copyright 1998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7" name="WordArt 19"/>
          <p:cNvSpPr>
            <a:spLocks noChangeArrowheads="1" noChangeShapeType="1" noTextEdit="1"/>
          </p:cNvSpPr>
          <p:nvPr/>
        </p:nvSpPr>
        <p:spPr bwMode="auto">
          <a:xfrm>
            <a:off x="7526295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by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ACNielsen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C.R.A.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49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AGGE PAG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572" y="590931"/>
            <a:ext cx="9091010" cy="6276384"/>
          </a:xfrm>
          <a:prstGeom prst="rect">
            <a:avLst/>
          </a:prstGeom>
        </p:spPr>
      </p:pic>
      <p:sp>
        <p:nvSpPr>
          <p:cNvPr id="7" name="WordArt 18"/>
          <p:cNvSpPr>
            <a:spLocks noChangeArrowheads="1" noChangeShapeType="1" noTextEdit="1"/>
          </p:cNvSpPr>
          <p:nvPr/>
        </p:nvSpPr>
        <p:spPr bwMode="auto">
          <a:xfrm>
            <a:off x="528341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ANAD Copyright 1998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8" name="WordArt 19"/>
          <p:cNvSpPr>
            <a:spLocks noChangeArrowheads="1" noChangeShapeType="1" noTextEdit="1"/>
          </p:cNvSpPr>
          <p:nvPr/>
        </p:nvSpPr>
        <p:spPr bwMode="auto">
          <a:xfrm>
            <a:off x="7526295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by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ACNielsen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C.R.A.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365598" y="608901"/>
            <a:ext cx="9520471" cy="67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Segue  PRODOTTI NORMALMENTE NON PUBBLICIZZATI TRAMITE DEPLIANTS DEI QUALI GRADIIREBBE RICEVERE IL MATERIALE PUBBLICITARIO</a:t>
            </a:r>
            <a:endParaRPr lang="it-IT" sz="700" dirty="0" smtClean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9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 </a:t>
            </a:r>
            <a:endParaRPr lang="it-IT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3" descr="IMAGGE PAG 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341" y="1132909"/>
            <a:ext cx="9479211" cy="5889388"/>
          </a:xfrm>
          <a:prstGeom prst="rect">
            <a:avLst/>
          </a:prstGeom>
        </p:spPr>
      </p:pic>
      <p:sp>
        <p:nvSpPr>
          <p:cNvPr id="7" name="WordArt 18"/>
          <p:cNvSpPr>
            <a:spLocks noChangeArrowheads="1" noChangeShapeType="1" noTextEdit="1"/>
          </p:cNvSpPr>
          <p:nvPr/>
        </p:nvSpPr>
        <p:spPr bwMode="auto">
          <a:xfrm>
            <a:off x="528341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ANAD Copyright 1998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8" name="WordArt 19"/>
          <p:cNvSpPr>
            <a:spLocks noChangeArrowheads="1" noChangeShapeType="1" noTextEdit="1"/>
          </p:cNvSpPr>
          <p:nvPr/>
        </p:nvSpPr>
        <p:spPr bwMode="auto">
          <a:xfrm>
            <a:off x="7526295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by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ACNielsen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C.R.A.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50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8"/>
          <p:cNvSpPr>
            <a:spLocks noChangeArrowheads="1" noChangeShapeType="1" noTextEdit="1"/>
          </p:cNvSpPr>
          <p:nvPr/>
        </p:nvSpPr>
        <p:spPr bwMode="auto">
          <a:xfrm>
            <a:off x="528341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ANAD Copyright 1998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5" name="WordArt 19"/>
          <p:cNvSpPr>
            <a:spLocks noChangeArrowheads="1" noChangeShapeType="1" noTextEdit="1"/>
          </p:cNvSpPr>
          <p:nvPr/>
        </p:nvSpPr>
        <p:spPr bwMode="auto">
          <a:xfrm>
            <a:off x="7526295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by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ACNielsen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C.R.A.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043458" y="4711287"/>
            <a:ext cx="6246131" cy="1034075"/>
          </a:xfrm>
          <a:prstGeom prst="rect">
            <a:avLst/>
          </a:prstGeom>
          <a:noFill/>
        </p:spPr>
        <p:txBody>
          <a:bodyPr wrap="none" lIns="101208" tIns="50604" rIns="101208" bIns="50604">
            <a:spAutoFit/>
          </a:bodyPr>
          <a:lstStyle/>
          <a:p>
            <a:pPr algn="ctr"/>
            <a:r>
              <a:rPr lang="it-IT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Risultati finali</a:t>
            </a:r>
            <a:endParaRPr lang="it-IT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4271433" y="823536"/>
            <a:ext cx="1871545" cy="2634133"/>
            <a:chOff x="111661575" y="104489250"/>
            <a:chExt cx="826770" cy="1221740"/>
          </a:xfrm>
        </p:grpSpPr>
        <p:pic>
          <p:nvPicPr>
            <p:cNvPr id="8" name="Picture 57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661575" y="104489250"/>
              <a:ext cx="809507" cy="1007993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58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1667480" y="105499714"/>
              <a:ext cx="820865" cy="211276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09713" y="611991"/>
            <a:ext cx="9113613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it-IT" sz="8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L’UNIVERSO DELLA RICERCA E’ RAPPRESENTATO DALLE FAMIGLIE ITALIANE CON CAPOFAMIGLIA </a:t>
            </a:r>
            <a:r>
              <a:rPr lang="it-IT" sz="4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ETA’ INFERIORE AI 65 ANNI</a:t>
            </a:r>
            <a:endParaRPr lang="it-IT" sz="8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it-IT" sz="8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 UNIVERSO COSTITUITO DA CIRCA</a:t>
            </a:r>
            <a:r>
              <a:rPr lang="it-IT" sz="4000" i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14.600.000 </a:t>
            </a:r>
            <a:r>
              <a:rPr lang="it-IT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FAMIGLIE  </a:t>
            </a:r>
            <a:endParaRPr lang="it-IT" sz="8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 </a:t>
            </a:r>
            <a:endParaRPr lang="it-IT" sz="8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 </a:t>
            </a:r>
            <a:endParaRPr lang="it-IT" sz="17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WordArt 18"/>
          <p:cNvSpPr>
            <a:spLocks noChangeArrowheads="1" noChangeShapeType="1" noTextEdit="1"/>
          </p:cNvSpPr>
          <p:nvPr/>
        </p:nvSpPr>
        <p:spPr bwMode="auto">
          <a:xfrm>
            <a:off x="528341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ANAD Copyright 1998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8" name="WordArt 19"/>
          <p:cNvSpPr>
            <a:spLocks noChangeArrowheads="1" noChangeShapeType="1" noTextEdit="1"/>
          </p:cNvSpPr>
          <p:nvPr/>
        </p:nvSpPr>
        <p:spPr bwMode="auto">
          <a:xfrm>
            <a:off x="7526295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by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ACNielsen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C.R.A.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WordArt 18"/>
          <p:cNvSpPr>
            <a:spLocks noChangeArrowheads="1" noChangeShapeType="1" noTextEdit="1"/>
          </p:cNvSpPr>
          <p:nvPr/>
        </p:nvSpPr>
        <p:spPr bwMode="auto">
          <a:xfrm>
            <a:off x="528341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ANAD Copyright 1998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36" name="WordArt 19"/>
          <p:cNvSpPr>
            <a:spLocks noChangeArrowheads="1" noChangeShapeType="1" noTextEdit="1"/>
          </p:cNvSpPr>
          <p:nvPr/>
        </p:nvSpPr>
        <p:spPr bwMode="auto">
          <a:xfrm>
            <a:off x="7526295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by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ACNielsen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C.R.A.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pic>
        <p:nvPicPr>
          <p:cNvPr id="37" name="Immagine 36" descr="IMAGGE PAG 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601" y="667301"/>
            <a:ext cx="9235096" cy="5502586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WordArt 18"/>
          <p:cNvSpPr>
            <a:spLocks noChangeArrowheads="1" noChangeShapeType="1" noTextEdit="1"/>
          </p:cNvSpPr>
          <p:nvPr/>
        </p:nvSpPr>
        <p:spPr bwMode="auto">
          <a:xfrm>
            <a:off x="528341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ANAD Copyright 1998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39" name="WordArt 19"/>
          <p:cNvSpPr>
            <a:spLocks noChangeArrowheads="1" noChangeShapeType="1" noTextEdit="1"/>
          </p:cNvSpPr>
          <p:nvPr/>
        </p:nvSpPr>
        <p:spPr bwMode="auto">
          <a:xfrm>
            <a:off x="7526295" y="6557346"/>
            <a:ext cx="2299818" cy="196465"/>
          </a:xfrm>
          <a:prstGeom prst="rect">
            <a:avLst/>
          </a:prstGeom>
        </p:spPr>
        <p:txBody>
          <a:bodyPr wrap="none" lIns="101208" tIns="50604" rIns="101208" bIns="506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by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ACNielsen</a:t>
            </a:r>
            <a:r>
              <a:rPr lang="it-IT" sz="4000" kern="10" dirty="0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 </a:t>
            </a:r>
            <a:r>
              <a:rPr lang="it-IT" sz="4000" kern="10" dirty="0" err="1" smtClean="0"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C.R.A.</a:t>
            </a:r>
            <a:endParaRPr lang="it-IT" sz="4000" kern="10" dirty="0">
              <a:ln w="317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entury Gothic"/>
            </a:endParaRPr>
          </a:p>
        </p:txBody>
      </p:sp>
      <p:pic>
        <p:nvPicPr>
          <p:cNvPr id="40" name="Immagine 39" descr="IMAGGE PAG 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341" y="589913"/>
            <a:ext cx="9235096" cy="5657466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C99E-2F9B-4B9C-87CF-B8D4164D1240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1029</TotalTime>
  <Words>950</Words>
  <Application>Microsoft Office PowerPoint</Application>
  <PresentationFormat>Personalizzato</PresentationFormat>
  <Paragraphs>248</Paragraphs>
  <Slides>50</Slides>
  <Notes>5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1" baseType="lpstr">
      <vt:lpstr>Astro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luigi tacchinardi</dc:creator>
  <cp:lastModifiedBy>MacIntel20</cp:lastModifiedBy>
  <cp:revision>92</cp:revision>
  <dcterms:created xsi:type="dcterms:W3CDTF">2011-03-22T18:57:59Z</dcterms:created>
  <dcterms:modified xsi:type="dcterms:W3CDTF">2011-03-22T18:58:23Z</dcterms:modified>
</cp:coreProperties>
</file>